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1" r:id="rId2"/>
    <p:sldId id="260" r:id="rId3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9933"/>
    <a:srgbClr val="99FF33"/>
    <a:srgbClr val="66FF33"/>
    <a:srgbClr val="FFFF99"/>
    <a:srgbClr val="99CCFF"/>
    <a:srgbClr val="FFCC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3" d="100"/>
          <a:sy n="73" d="100"/>
        </p:scale>
        <p:origin x="-108" y="-12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E7200C6-49DE-4DEB-8186-09744B8AD250}" type="datetimeFigureOut">
              <a:rPr lang="en-US"/>
              <a:pPr>
                <a:defRPr/>
              </a:pPr>
              <a:t>11/26/2012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A6E333E-1EF1-4C57-8CBB-37032AF7F7E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7802308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8FB4CB5-2CC6-444B-AE2F-E1A060ED631A}" type="datetimeFigureOut">
              <a:rPr lang="en-US"/>
              <a:pPr>
                <a:defRPr/>
              </a:pPr>
              <a:t>11/26/2012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E13B269-141E-433F-B38D-E0502DBBEA5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8468055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84F7083-156C-456E-86B9-37C6C398FF63}" type="datetimeFigureOut">
              <a:rPr lang="en-US"/>
              <a:pPr>
                <a:defRPr/>
              </a:pPr>
              <a:t>11/26/2012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4071C31-D3F8-46B7-82FF-2C521F6F81C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7113250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3C09D7D-7CDE-45C5-80B8-B9699980ED26}" type="datetimeFigureOut">
              <a:rPr lang="en-US"/>
              <a:pPr>
                <a:defRPr/>
              </a:pPr>
              <a:t>11/26/2012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CD4EA3E-1758-44BE-93DB-9D86E7EAF5B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2444231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90DFF7D-7AE3-4902-9E54-E719EFE96472}" type="datetimeFigureOut">
              <a:rPr lang="en-US"/>
              <a:pPr>
                <a:defRPr/>
              </a:pPr>
              <a:t>11/26/2012</a:t>
            </a:fld>
            <a:endParaRPr lang="en-US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948DDA8-8FF6-4155-BAE2-B11B3E0E3D3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9164604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DC2B5DD-35CC-4B6D-AF9E-E83D638B5C62}" type="datetimeFigureOut">
              <a:rPr lang="en-US"/>
              <a:pPr>
                <a:defRPr/>
              </a:pPr>
              <a:t>11/26/2012</a:t>
            </a:fld>
            <a:endParaRPr lang="en-US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180F9EE-C88E-4E5C-86B3-6A7AD4E2B91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6698765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1AEFD54-B151-4679-AB3E-91CE572CCF32}" type="datetimeFigureOut">
              <a:rPr lang="en-US"/>
              <a:pPr>
                <a:defRPr/>
              </a:pPr>
              <a:t>11/26/2012</a:t>
            </a:fld>
            <a:endParaRPr lang="en-US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F709A5C-1049-4713-899B-43A17F40A43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0407405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8E3C7B2-7713-41D7-B38B-F218645A121F}" type="datetimeFigureOut">
              <a:rPr lang="en-US"/>
              <a:pPr>
                <a:defRPr/>
              </a:pPr>
              <a:t>11/26/2012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B8311D9-4D64-4CC8-8C6C-F650A1AFAE3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4189280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0391821-EA0E-4AD6-B6AE-2BD396626E05}" type="datetimeFigureOut">
              <a:rPr lang="en-US"/>
              <a:pPr>
                <a:defRPr/>
              </a:pPr>
              <a:t>11/26/2012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A865088-5BE3-48C9-964B-2008E05DF03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837617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BF207EA-4B6E-4BCC-ACD9-561FAFC004B9}" type="datetimeFigureOut">
              <a:rPr lang="en-US"/>
              <a:pPr>
                <a:defRPr/>
              </a:pPr>
              <a:t>11/26/2012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9199F49-B0CC-42CE-B31B-12F1B3CF1A8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1941837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1F3C0A7-48D9-4F03-87E7-CCA0271B928C}" type="datetimeFigureOut">
              <a:rPr lang="en-US"/>
              <a:pPr>
                <a:defRPr/>
              </a:pPr>
              <a:t>11/26/2012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656B86A-5DFB-4414-8124-155FEB9E4C9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4566484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A87B2A2C-7D4A-4FB6-A9E2-36C222F05017}" type="datetimeFigureOut">
              <a:rPr lang="en-US"/>
              <a:pPr>
                <a:defRPr/>
              </a:pPr>
              <a:t>11/26/2012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A4BC002D-1919-4EEF-B646-22AC0E97473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fontAlgn="base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13" Type="http://schemas.openxmlformats.org/officeDocument/2006/relationships/image" Target="../media/image13.pn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12" Type="http://schemas.openxmlformats.org/officeDocument/2006/relationships/image" Target="../media/image12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png"/><Relationship Id="rId11" Type="http://schemas.openxmlformats.org/officeDocument/2006/relationships/image" Target="../media/image11.png"/><Relationship Id="rId5" Type="http://schemas.openxmlformats.org/officeDocument/2006/relationships/image" Target="../media/image5.png"/><Relationship Id="rId10" Type="http://schemas.openxmlformats.org/officeDocument/2006/relationships/image" Target="../media/image10.png"/><Relationship Id="rId4" Type="http://schemas.openxmlformats.org/officeDocument/2006/relationships/image" Target="../media/image4.png"/><Relationship Id="rId9" Type="http://schemas.openxmlformats.org/officeDocument/2006/relationships/image" Target="../media/image9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13" Type="http://schemas.openxmlformats.org/officeDocument/2006/relationships/image" Target="../media/image15.gif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12" Type="http://schemas.openxmlformats.org/officeDocument/2006/relationships/image" Target="../media/image11.pn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11" Type="http://schemas.openxmlformats.org/officeDocument/2006/relationships/image" Target="../media/image10.png"/><Relationship Id="rId5" Type="http://schemas.openxmlformats.org/officeDocument/2006/relationships/image" Target="../media/image4.png"/><Relationship Id="rId10" Type="http://schemas.openxmlformats.org/officeDocument/2006/relationships/image" Target="../media/image9.png"/><Relationship Id="rId4" Type="http://schemas.openxmlformats.org/officeDocument/2006/relationships/image" Target="../media/image3.png"/><Relationship Id="rId9" Type="http://schemas.openxmlformats.org/officeDocument/2006/relationships/image" Target="../media/image8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0" y="990600"/>
          <a:ext cx="9144000" cy="58674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3048000"/>
                <a:gridCol w="3048000"/>
                <a:gridCol w="3048000"/>
              </a:tblGrid>
              <a:tr h="1955800">
                <a:tc>
                  <a:txBody>
                    <a:bodyPr/>
                    <a:lstStyle/>
                    <a:p>
                      <a:endParaRPr lang="en-US" sz="1600" dirty="0" smtClean="0">
                        <a:latin typeface="Tahoma" pitchFamily="34" charset="0"/>
                        <a:ea typeface="Tahoma" pitchFamily="34" charset="0"/>
                        <a:cs typeface="Tahoma" pitchFamily="34" charset="0"/>
                      </a:endParaRPr>
                    </a:p>
                    <a:p>
                      <a:endParaRPr lang="en-US" sz="1600" dirty="0" smtClean="0">
                        <a:latin typeface="Tahoma" pitchFamily="34" charset="0"/>
                        <a:ea typeface="Tahoma" pitchFamily="34" charset="0"/>
                        <a:cs typeface="Tahoma" pitchFamily="34" charset="0"/>
                      </a:endParaRPr>
                    </a:p>
                    <a:p>
                      <a:endParaRPr lang="en-US" sz="1600" dirty="0" smtClean="0">
                        <a:latin typeface="Tahoma" pitchFamily="34" charset="0"/>
                        <a:ea typeface="Tahoma" pitchFamily="34" charset="0"/>
                        <a:cs typeface="Tahoma" pitchFamily="34" charset="0"/>
                      </a:endParaRPr>
                    </a:p>
                    <a:p>
                      <a:pPr algn="l"/>
                      <a:r>
                        <a:rPr lang="en-US" sz="1600" dirty="0" smtClean="0"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Quantitative description of the interaction between two physical bodies, such as an object and its</a:t>
                      </a:r>
                      <a:r>
                        <a:rPr lang="en-US" sz="1600" baseline="0" dirty="0" smtClean="0"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 environment. </a:t>
                      </a:r>
                      <a:endParaRPr lang="en-US" sz="1600" dirty="0">
                        <a:latin typeface="Tahoma" pitchFamily="34" charset="0"/>
                        <a:ea typeface="Tahoma" pitchFamily="34" charset="0"/>
                        <a:cs typeface="Tahoma" pitchFamily="34" charset="0"/>
                      </a:endParaRPr>
                    </a:p>
                  </a:txBody>
                  <a:tcPr>
                    <a:lnL w="571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600" dirty="0" smtClean="0">
                        <a:latin typeface="Tahoma" pitchFamily="34" charset="0"/>
                        <a:ea typeface="Tahoma" pitchFamily="34" charset="0"/>
                        <a:cs typeface="Tahoma" pitchFamily="34" charset="0"/>
                      </a:endParaRPr>
                    </a:p>
                    <a:p>
                      <a:endParaRPr lang="en-US" sz="1600" dirty="0" smtClean="0">
                        <a:latin typeface="Tahoma" pitchFamily="34" charset="0"/>
                        <a:ea typeface="Tahoma" pitchFamily="34" charset="0"/>
                        <a:cs typeface="Tahoma" pitchFamily="34" charset="0"/>
                      </a:endParaRPr>
                    </a:p>
                    <a:p>
                      <a:endParaRPr lang="en-US" sz="1600" dirty="0" smtClean="0">
                        <a:latin typeface="Tahoma" pitchFamily="34" charset="0"/>
                        <a:ea typeface="Tahoma" pitchFamily="34" charset="0"/>
                        <a:cs typeface="Tahoma" pitchFamily="34" charset="0"/>
                      </a:endParaRPr>
                    </a:p>
                    <a:p>
                      <a:r>
                        <a:rPr lang="en-US" sz="1600" dirty="0" smtClean="0"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A push or pull</a:t>
                      </a:r>
                      <a:r>
                        <a:rPr lang="en-US" sz="1600" baseline="0" dirty="0" smtClean="0"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 upon an object resulting from the object’s </a:t>
                      </a:r>
                      <a:r>
                        <a:rPr lang="en-US" sz="1600" i="0" u="sng" baseline="0" dirty="0" smtClean="0"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interaction</a:t>
                      </a:r>
                      <a:r>
                        <a:rPr lang="en-US" sz="1600" i="0" u="none" baseline="0" dirty="0" smtClean="0"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 </a:t>
                      </a:r>
                      <a:r>
                        <a:rPr lang="en-US" sz="1600" baseline="0" dirty="0" smtClean="0"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with another object.</a:t>
                      </a:r>
                      <a:endParaRPr lang="en-US" sz="1600" dirty="0" smtClean="0">
                        <a:latin typeface="Tahoma" pitchFamily="34" charset="0"/>
                        <a:ea typeface="Tahoma" pitchFamily="34" charset="0"/>
                        <a:cs typeface="Tahoma" pitchFamily="34" charset="0"/>
                      </a:endParaRPr>
                    </a:p>
                    <a:p>
                      <a:endParaRPr lang="en-US" sz="1600" dirty="0" smtClean="0">
                        <a:latin typeface="Tahoma" pitchFamily="34" charset="0"/>
                        <a:ea typeface="Tahoma" pitchFamily="34" charset="0"/>
                        <a:cs typeface="Tahoma" pitchFamily="34" charset="0"/>
                      </a:endParaRPr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600" dirty="0">
                        <a:latin typeface="Tahoma" pitchFamily="34" charset="0"/>
                        <a:ea typeface="Tahoma" pitchFamily="34" charset="0"/>
                        <a:cs typeface="Tahoma" pitchFamily="34" charset="0"/>
                      </a:endParaRPr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55800">
                <a:tc>
                  <a:txBody>
                    <a:bodyPr/>
                    <a:lstStyle/>
                    <a:p>
                      <a:endParaRPr lang="en-US" sz="1600" dirty="0" smtClean="0">
                        <a:latin typeface="Tahoma" pitchFamily="34" charset="0"/>
                        <a:ea typeface="Tahoma" pitchFamily="34" charset="0"/>
                        <a:cs typeface="Tahoma" pitchFamily="34" charset="0"/>
                      </a:endParaRPr>
                    </a:p>
                    <a:p>
                      <a:endParaRPr lang="en-US" sz="1600" dirty="0" smtClean="0">
                        <a:latin typeface="Tahoma" pitchFamily="34" charset="0"/>
                        <a:ea typeface="Tahoma" pitchFamily="34" charset="0"/>
                        <a:cs typeface="Tahoma" pitchFamily="34" charset="0"/>
                      </a:endParaRPr>
                    </a:p>
                    <a:p>
                      <a:r>
                        <a:rPr lang="en-US" sz="1600" dirty="0" smtClean="0"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push </a:t>
                      </a:r>
                    </a:p>
                    <a:p>
                      <a:r>
                        <a:rPr lang="en-US" sz="1600" dirty="0" smtClean="0"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pull</a:t>
                      </a:r>
                    </a:p>
                    <a:p>
                      <a:r>
                        <a:rPr lang="en-US" sz="1600" dirty="0" smtClean="0"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thrust</a:t>
                      </a:r>
                      <a:endParaRPr lang="en-US" sz="1600" dirty="0">
                        <a:latin typeface="Tahoma" pitchFamily="34" charset="0"/>
                        <a:ea typeface="Tahoma" pitchFamily="34" charset="0"/>
                        <a:cs typeface="Tahoma" pitchFamily="34" charset="0"/>
                      </a:endParaRPr>
                    </a:p>
                  </a:txBody>
                  <a:tcPr>
                    <a:lnL w="571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BlToT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US" sz="1600" dirty="0" smtClean="0">
                        <a:latin typeface="Tahoma" pitchFamily="34" charset="0"/>
                        <a:ea typeface="Tahoma" pitchFamily="34" charset="0"/>
                        <a:cs typeface="Tahoma" pitchFamily="34" charset="0"/>
                      </a:endParaRPr>
                    </a:p>
                    <a:p>
                      <a:endParaRPr lang="en-US" sz="1600" dirty="0" smtClean="0">
                        <a:latin typeface="Tahoma" pitchFamily="34" charset="0"/>
                        <a:ea typeface="Tahoma" pitchFamily="34" charset="0"/>
                        <a:cs typeface="Tahoma" pitchFamily="34" charset="0"/>
                      </a:endParaRPr>
                    </a:p>
                    <a:p>
                      <a:pPr algn="ctr"/>
                      <a:endParaRPr lang="en-US" sz="1600" u="none" dirty="0" smtClean="0">
                        <a:latin typeface="Tahoma" pitchFamily="34" charset="0"/>
                        <a:ea typeface="Tahoma" pitchFamily="34" charset="0"/>
                        <a:cs typeface="Tahoma" pitchFamily="34" charset="0"/>
                      </a:endParaRPr>
                    </a:p>
                    <a:p>
                      <a:pPr algn="l"/>
                      <a:r>
                        <a:rPr lang="en-US" sz="1600" u="none" dirty="0" smtClean="0"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An</a:t>
                      </a:r>
                      <a:r>
                        <a:rPr lang="en-US" sz="1600" u="none" baseline="0" dirty="0" smtClean="0"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 object may move because of force. But a parked car doesn’t move because the force of gravity holds it in place.</a:t>
                      </a:r>
                      <a:endParaRPr lang="en-US" sz="1600" u="none" dirty="0" smtClean="0">
                        <a:latin typeface="Tahoma" pitchFamily="34" charset="0"/>
                        <a:ea typeface="Tahoma" pitchFamily="34" charset="0"/>
                        <a:cs typeface="Tahoma" pitchFamily="34" charset="0"/>
                      </a:endParaRPr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600" dirty="0" smtClean="0">
                        <a:latin typeface="Tahoma" pitchFamily="34" charset="0"/>
                        <a:ea typeface="Tahoma" pitchFamily="34" charset="0"/>
                        <a:cs typeface="Tahoma" pitchFamily="34" charset="0"/>
                      </a:endParaRPr>
                    </a:p>
                    <a:p>
                      <a:endParaRPr lang="en-US" sz="1600" dirty="0" smtClean="0">
                        <a:latin typeface="Tahoma" pitchFamily="34" charset="0"/>
                        <a:ea typeface="Tahoma" pitchFamily="34" charset="0"/>
                        <a:cs typeface="Tahoma" pitchFamily="34" charset="0"/>
                      </a:endParaRPr>
                    </a:p>
                    <a:p>
                      <a:endParaRPr lang="en-US" sz="1600" dirty="0" smtClean="0">
                        <a:latin typeface="Tahoma" pitchFamily="34" charset="0"/>
                        <a:ea typeface="Tahoma" pitchFamily="34" charset="0"/>
                        <a:cs typeface="Tahoma" pitchFamily="34" charset="0"/>
                      </a:endParaRPr>
                    </a:p>
                    <a:p>
                      <a:pPr algn="ctr"/>
                      <a:r>
                        <a:rPr lang="en-US" sz="1600" dirty="0" smtClean="0"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FOR = bore, drill</a:t>
                      </a:r>
                      <a:endParaRPr lang="en-US" sz="1600" dirty="0">
                        <a:latin typeface="Tahoma" pitchFamily="34" charset="0"/>
                        <a:ea typeface="Tahoma" pitchFamily="34" charset="0"/>
                        <a:cs typeface="Tahoma" pitchFamily="34" charset="0"/>
                      </a:endParaRPr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55800">
                <a:tc>
                  <a:txBody>
                    <a:bodyPr/>
                    <a:lstStyle/>
                    <a:p>
                      <a:endParaRPr lang="en-US" sz="1600" dirty="0">
                        <a:latin typeface="Tahoma" pitchFamily="34" charset="0"/>
                        <a:ea typeface="Tahoma" pitchFamily="34" charset="0"/>
                        <a:cs typeface="Tahoma" pitchFamily="34" charset="0"/>
                      </a:endParaRPr>
                    </a:p>
                  </a:txBody>
                  <a:tcPr>
                    <a:lnL w="571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600" dirty="0" smtClean="0">
                        <a:latin typeface="Tahoma" pitchFamily="34" charset="0"/>
                        <a:ea typeface="Tahoma" pitchFamily="34" charset="0"/>
                        <a:cs typeface="Tahoma" pitchFamily="34" charset="0"/>
                      </a:endParaRPr>
                    </a:p>
                    <a:p>
                      <a:endParaRPr lang="en-US" sz="1600" dirty="0" smtClean="0">
                        <a:latin typeface="Tahoma" pitchFamily="34" charset="0"/>
                        <a:ea typeface="Tahoma" pitchFamily="34" charset="0"/>
                        <a:cs typeface="Tahoma" pitchFamily="34" charset="0"/>
                      </a:endParaRPr>
                    </a:p>
                    <a:p>
                      <a:pPr algn="ctr"/>
                      <a:endParaRPr lang="en-US" sz="1600" dirty="0" smtClean="0">
                        <a:latin typeface="Tahoma" pitchFamily="34" charset="0"/>
                        <a:ea typeface="Tahoma" pitchFamily="34" charset="0"/>
                        <a:cs typeface="Tahoma" pitchFamily="34" charset="0"/>
                      </a:endParaRPr>
                    </a:p>
                    <a:p>
                      <a:pPr algn="ctr"/>
                      <a:r>
                        <a:rPr lang="en-US" sz="1600" dirty="0" smtClean="0"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noun, verb</a:t>
                      </a:r>
                      <a:endParaRPr lang="en-US" sz="1600" dirty="0">
                        <a:latin typeface="Tahoma" pitchFamily="34" charset="0"/>
                        <a:ea typeface="Tahoma" pitchFamily="34" charset="0"/>
                        <a:cs typeface="Tahoma" pitchFamily="34" charset="0"/>
                      </a:endParaRPr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600" dirty="0" smtClean="0">
                        <a:latin typeface="Tahoma" pitchFamily="34" charset="0"/>
                        <a:ea typeface="Tahoma" pitchFamily="34" charset="0"/>
                        <a:cs typeface="Tahoma" pitchFamily="34" charset="0"/>
                      </a:endParaRPr>
                    </a:p>
                    <a:p>
                      <a:endParaRPr lang="en-US" sz="1600" dirty="0" smtClean="0">
                        <a:latin typeface="Tahoma" pitchFamily="34" charset="0"/>
                        <a:ea typeface="Tahoma" pitchFamily="34" charset="0"/>
                        <a:cs typeface="Tahoma" pitchFamily="34" charset="0"/>
                      </a:endParaRPr>
                    </a:p>
                    <a:p>
                      <a:endParaRPr lang="en-US" sz="1600" dirty="0" smtClean="0">
                        <a:latin typeface="Tahoma" pitchFamily="34" charset="0"/>
                        <a:ea typeface="Tahoma" pitchFamily="34" charset="0"/>
                        <a:cs typeface="Tahoma" pitchFamily="34" charset="0"/>
                      </a:endParaRPr>
                    </a:p>
                    <a:p>
                      <a:r>
                        <a:rPr lang="en-US" sz="1600" dirty="0" smtClean="0"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He</a:t>
                      </a:r>
                      <a:r>
                        <a:rPr lang="en-US" sz="1600" baseline="0" dirty="0" smtClean="0"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 used all of his </a:t>
                      </a:r>
                      <a:r>
                        <a:rPr lang="en-US" sz="1600" u="sng" baseline="0" dirty="0" smtClean="0"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force</a:t>
                      </a:r>
                      <a:r>
                        <a:rPr lang="en-US" sz="1600" baseline="0" dirty="0" smtClean="0"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 to open the bolted door.</a:t>
                      </a:r>
                      <a:endParaRPr lang="en-US" sz="1600" dirty="0" smtClean="0">
                        <a:latin typeface="Tahoma" pitchFamily="34" charset="0"/>
                        <a:ea typeface="Tahoma" pitchFamily="34" charset="0"/>
                        <a:cs typeface="Tahoma" pitchFamily="34" charset="0"/>
                      </a:endParaRPr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</a:tbl>
          </a:graphicData>
        </a:graphic>
      </p:graphicFrame>
      <p:pic>
        <p:nvPicPr>
          <p:cNvPr id="2066" name="Picture 3" descr="C:\Users\Nadine\AppData\Local\Temp\Formalx0020Defi_LDFranksFrie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" y="1143000"/>
            <a:ext cx="2514600" cy="3190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67" name="Picture 4" descr="C:\Users\Nadine\AppData\Local\Temp\Inx0020yourx002_LDFranksFrie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76600" y="1143000"/>
            <a:ext cx="2667000" cy="3984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68" name="Picture 5" descr="C:\Users\Nadine\AppData\Local\Temp\Rootsx003A_LDFranksFrie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62800" y="3048000"/>
            <a:ext cx="1054100" cy="358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69" name="Picture 2" descr="C:\Users\Nadine\AppData\Local\Temp\Sentencex003A_LDFranksFrie.pn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34200" y="5029200"/>
            <a:ext cx="1600200" cy="3635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70" name="Picture 3" descr="C:\Users\Nadine\AppData\Local\Temp\Picturex003A_LDFranksFrie.pn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86600" y="1143000"/>
            <a:ext cx="1143000" cy="346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71" name="Picture 6" descr="C:\Users\Nadine\AppData\Local\Temp\Drawingx003A_LDFranksFrie.png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0" y="5029200"/>
            <a:ext cx="1438275" cy="4302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72" name="Picture 7" descr="C:\Users\Nadine\AppData\Local\Temp\Partx0020ofx002_LDFranksFrie.png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29000" y="5029200"/>
            <a:ext cx="2419350" cy="4429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73" name="Picture 4" descr="C:\Users\Nadine\AppData\Local\Temp\Synonymsx003A_LDFranksFrie.png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" y="3048000"/>
            <a:ext cx="1295400" cy="334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74" name="Picture 5" descr="C:\Users\Nadine\AppData\Local\Temp\Antonymsx003A_LDFranksFrie.png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00200" y="3886200"/>
            <a:ext cx="1366838" cy="342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75" name="Picture 8" descr="C:\Users\Nadine\AppData\Local\Temp\Examplesx003A_LDFranksFrie.png"/>
          <p:cNvPicPr>
            <a:picLocks noChangeAspect="1" noChangeArrowheads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0" y="3048000"/>
            <a:ext cx="1447800" cy="4079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8" name="Rectangle 17"/>
          <p:cNvSpPr/>
          <p:nvPr/>
        </p:nvSpPr>
        <p:spPr>
          <a:xfrm>
            <a:off x="685800" y="228600"/>
            <a:ext cx="7620000" cy="533400"/>
          </a:xfrm>
          <a:prstGeom prst="rect">
            <a:avLst/>
          </a:prstGeom>
          <a:solidFill>
            <a:schemeClr val="bg1"/>
          </a:solidFill>
          <a:ln w="5715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3600" dirty="0">
                <a:solidFill>
                  <a:schemeClr val="tx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Force</a:t>
            </a:r>
            <a:endParaRPr lang="en-US" sz="3600" dirty="0">
              <a:solidFill>
                <a:schemeClr val="tx1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pic>
        <p:nvPicPr>
          <p:cNvPr id="2077" name="Picture 3"/>
          <p:cNvPicPr>
            <a:picLocks noChangeAspect="1" noChangeArrowheads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607"/>
          <a:stretch>
            <a:fillRect/>
          </a:stretch>
        </p:blipFill>
        <p:spPr bwMode="auto">
          <a:xfrm>
            <a:off x="0" y="5638800"/>
            <a:ext cx="3000375" cy="881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78" name="Picture 5" descr="Force examples.svg"/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0000"/>
          <a:stretch>
            <a:fillRect/>
          </a:stretch>
        </p:blipFill>
        <p:spPr bwMode="auto">
          <a:xfrm>
            <a:off x="6096000" y="2438400"/>
            <a:ext cx="2362200" cy="473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79" name="Picture 7" descr="Force examples.svg"/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1818" b="20000"/>
          <a:stretch>
            <a:fillRect/>
          </a:stretch>
        </p:blipFill>
        <p:spPr bwMode="auto">
          <a:xfrm>
            <a:off x="7924800" y="990600"/>
            <a:ext cx="1219200" cy="1676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80" name="Picture 9" descr="Force examples.svg"/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8182" t="29091" b="30910"/>
          <a:stretch>
            <a:fillRect/>
          </a:stretch>
        </p:blipFill>
        <p:spPr bwMode="auto">
          <a:xfrm>
            <a:off x="6553200" y="1524000"/>
            <a:ext cx="990600" cy="9477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3" descr="C:\Users\Nadine\AppData\Local\Temp\Vocab Notebook. 4 Square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2902" t="30000" r="7916" b="51111"/>
          <a:stretch>
            <a:fillRect/>
          </a:stretch>
        </p:blipFill>
        <p:spPr bwMode="auto">
          <a:xfrm>
            <a:off x="304800" y="5275263"/>
            <a:ext cx="2514600" cy="15827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0" y="990600"/>
          <a:ext cx="9144000" cy="58674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3048000"/>
                <a:gridCol w="3048000"/>
                <a:gridCol w="3048000"/>
              </a:tblGrid>
              <a:tr h="1955800">
                <a:tc>
                  <a:txBody>
                    <a:bodyPr/>
                    <a:lstStyle/>
                    <a:p>
                      <a:endParaRPr lang="en-US" sz="2000" dirty="0" smtClean="0">
                        <a:latin typeface="Tahoma" pitchFamily="34" charset="0"/>
                        <a:ea typeface="Tahoma" pitchFamily="34" charset="0"/>
                        <a:cs typeface="Tahoma" pitchFamily="34" charset="0"/>
                      </a:endParaRPr>
                    </a:p>
                    <a:p>
                      <a:endParaRPr lang="en-US" sz="2000" dirty="0" smtClean="0">
                        <a:latin typeface="Tahoma" pitchFamily="34" charset="0"/>
                        <a:ea typeface="Tahoma" pitchFamily="34" charset="0"/>
                        <a:cs typeface="Tahoma" pitchFamily="34" charset="0"/>
                      </a:endParaRPr>
                    </a:p>
                    <a:p>
                      <a:pPr algn="ctr"/>
                      <a:endParaRPr lang="en-US" sz="2000" dirty="0" smtClean="0">
                        <a:latin typeface="Tahoma" pitchFamily="34" charset="0"/>
                        <a:ea typeface="Tahoma" pitchFamily="34" charset="0"/>
                        <a:cs typeface="Tahoma" pitchFamily="34" charset="0"/>
                      </a:endParaRPr>
                    </a:p>
                    <a:p>
                      <a:pPr algn="ctr"/>
                      <a:r>
                        <a:rPr lang="en-US" sz="2000" dirty="0" smtClean="0"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A word that express an attribute of something.</a:t>
                      </a:r>
                      <a:endParaRPr lang="en-US" sz="2000" dirty="0">
                        <a:latin typeface="Tahoma" pitchFamily="34" charset="0"/>
                        <a:ea typeface="Tahoma" pitchFamily="34" charset="0"/>
                        <a:cs typeface="Tahoma" pitchFamily="34" charset="0"/>
                      </a:endParaRPr>
                    </a:p>
                  </a:txBody>
                  <a:tcPr>
                    <a:lnL w="571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2000" dirty="0" smtClean="0">
                        <a:latin typeface="Tahoma" pitchFamily="34" charset="0"/>
                        <a:ea typeface="Tahoma" pitchFamily="34" charset="0"/>
                        <a:cs typeface="Tahoma" pitchFamily="34" charset="0"/>
                      </a:endParaRPr>
                    </a:p>
                    <a:p>
                      <a:endParaRPr lang="en-US" sz="2000" dirty="0" smtClean="0">
                        <a:latin typeface="Tahoma" pitchFamily="34" charset="0"/>
                        <a:ea typeface="Tahoma" pitchFamily="34" charset="0"/>
                        <a:cs typeface="Tahoma" pitchFamily="34" charset="0"/>
                      </a:endParaRPr>
                    </a:p>
                    <a:p>
                      <a:pPr algn="ctr"/>
                      <a:endParaRPr lang="en-US" sz="2000" dirty="0" smtClean="0">
                        <a:latin typeface="Tahoma" pitchFamily="34" charset="0"/>
                        <a:ea typeface="Tahoma" pitchFamily="34" charset="0"/>
                        <a:cs typeface="Tahoma" pitchFamily="34" charset="0"/>
                      </a:endParaRPr>
                    </a:p>
                    <a:p>
                      <a:pPr algn="ctr"/>
                      <a:r>
                        <a:rPr lang="en-US" sz="2000" dirty="0" smtClean="0"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describing</a:t>
                      </a:r>
                      <a:r>
                        <a:rPr lang="en-US" sz="2000" baseline="0" dirty="0" smtClean="0"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 word </a:t>
                      </a:r>
                    </a:p>
                    <a:p>
                      <a:pPr algn="ctr"/>
                      <a:r>
                        <a:rPr lang="en-US" sz="2000" baseline="0" dirty="0" smtClean="0"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for a noun</a:t>
                      </a:r>
                      <a:endParaRPr lang="en-US" sz="2000" dirty="0">
                        <a:latin typeface="Tahoma" pitchFamily="34" charset="0"/>
                        <a:ea typeface="Tahoma" pitchFamily="34" charset="0"/>
                        <a:cs typeface="Tahoma" pitchFamily="34" charset="0"/>
                      </a:endParaRPr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2000" dirty="0">
                        <a:latin typeface="Tahoma" pitchFamily="34" charset="0"/>
                        <a:ea typeface="Tahoma" pitchFamily="34" charset="0"/>
                        <a:cs typeface="Tahoma" pitchFamily="34" charset="0"/>
                      </a:endParaRPr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55800">
                <a:tc>
                  <a:txBody>
                    <a:bodyPr/>
                    <a:lstStyle/>
                    <a:p>
                      <a:endParaRPr lang="en-US" sz="2000" dirty="0">
                        <a:latin typeface="Tahoma" pitchFamily="34" charset="0"/>
                        <a:ea typeface="Tahoma" pitchFamily="34" charset="0"/>
                        <a:cs typeface="Tahoma" pitchFamily="34" charset="0"/>
                      </a:endParaRPr>
                    </a:p>
                  </a:txBody>
                  <a:tcPr>
                    <a:lnL w="571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BlToT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US" sz="2000" dirty="0" smtClean="0">
                        <a:latin typeface="Tahoma" pitchFamily="34" charset="0"/>
                        <a:ea typeface="Tahoma" pitchFamily="34" charset="0"/>
                        <a:cs typeface="Tahoma" pitchFamily="34" charset="0"/>
                      </a:endParaRPr>
                    </a:p>
                    <a:p>
                      <a:pPr algn="ctr"/>
                      <a:endParaRPr lang="en-US" sz="2000" u="none" dirty="0" smtClean="0">
                        <a:latin typeface="Tahoma" pitchFamily="34" charset="0"/>
                        <a:ea typeface="Tahoma" pitchFamily="34" charset="0"/>
                        <a:cs typeface="Tahoma" pitchFamily="34" charset="0"/>
                      </a:endParaRPr>
                    </a:p>
                    <a:p>
                      <a:pPr algn="ctr"/>
                      <a:r>
                        <a:rPr lang="en-US" sz="2000" u="sng" dirty="0" smtClean="0"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big</a:t>
                      </a:r>
                      <a:r>
                        <a:rPr lang="en-US" sz="2000" baseline="0" dirty="0" smtClean="0"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 ball</a:t>
                      </a:r>
                    </a:p>
                    <a:p>
                      <a:pPr algn="ctr"/>
                      <a:r>
                        <a:rPr lang="en-US" sz="2000" u="sng" baseline="0" dirty="0" smtClean="0"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blue</a:t>
                      </a:r>
                      <a:r>
                        <a:rPr lang="en-US" sz="2000" baseline="0" dirty="0" smtClean="0"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 bird</a:t>
                      </a:r>
                    </a:p>
                    <a:p>
                      <a:pPr algn="ctr"/>
                      <a:r>
                        <a:rPr lang="en-US" sz="2000" u="sng" baseline="0" dirty="0" smtClean="0"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furry</a:t>
                      </a:r>
                      <a:r>
                        <a:rPr lang="en-US" sz="2000" baseline="0" dirty="0" smtClean="0"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 cat</a:t>
                      </a:r>
                      <a:endParaRPr lang="en-US" sz="2000" dirty="0">
                        <a:latin typeface="Tahoma" pitchFamily="34" charset="0"/>
                        <a:ea typeface="Tahoma" pitchFamily="34" charset="0"/>
                        <a:cs typeface="Tahoma" pitchFamily="34" charset="0"/>
                      </a:endParaRPr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2000" dirty="0" smtClean="0">
                        <a:latin typeface="Tahoma" pitchFamily="34" charset="0"/>
                        <a:ea typeface="Tahoma" pitchFamily="34" charset="0"/>
                        <a:cs typeface="Tahoma" pitchFamily="34" charset="0"/>
                      </a:endParaRPr>
                    </a:p>
                    <a:p>
                      <a:endParaRPr lang="en-US" sz="2000" dirty="0" smtClean="0">
                        <a:latin typeface="Tahoma" pitchFamily="34" charset="0"/>
                        <a:ea typeface="Tahoma" pitchFamily="34" charset="0"/>
                        <a:cs typeface="Tahoma" pitchFamily="34" charset="0"/>
                      </a:endParaRPr>
                    </a:p>
                    <a:p>
                      <a:endParaRPr lang="en-US" sz="2000" dirty="0" smtClean="0">
                        <a:latin typeface="Tahoma" pitchFamily="34" charset="0"/>
                        <a:ea typeface="Tahoma" pitchFamily="34" charset="0"/>
                        <a:cs typeface="Tahoma" pitchFamily="34" charset="0"/>
                      </a:endParaRPr>
                    </a:p>
                    <a:p>
                      <a:pPr algn="ctr"/>
                      <a:r>
                        <a:rPr lang="en-US" sz="2000" dirty="0" smtClean="0"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AD = in addition to</a:t>
                      </a:r>
                    </a:p>
                    <a:p>
                      <a:endParaRPr lang="en-US" sz="2000" dirty="0" smtClean="0">
                        <a:latin typeface="Tahoma" pitchFamily="34" charset="0"/>
                        <a:ea typeface="Tahoma" pitchFamily="34" charset="0"/>
                        <a:cs typeface="Tahoma" pitchFamily="34" charset="0"/>
                      </a:endParaRPr>
                    </a:p>
                    <a:p>
                      <a:endParaRPr lang="en-US" sz="2000" dirty="0">
                        <a:latin typeface="Tahoma" pitchFamily="34" charset="0"/>
                        <a:ea typeface="Tahoma" pitchFamily="34" charset="0"/>
                        <a:cs typeface="Tahoma" pitchFamily="34" charset="0"/>
                      </a:endParaRPr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55800">
                <a:tc>
                  <a:txBody>
                    <a:bodyPr/>
                    <a:lstStyle/>
                    <a:p>
                      <a:endParaRPr lang="en-US" sz="2000" dirty="0">
                        <a:latin typeface="Tahoma" pitchFamily="34" charset="0"/>
                        <a:ea typeface="Tahoma" pitchFamily="34" charset="0"/>
                        <a:cs typeface="Tahoma" pitchFamily="34" charset="0"/>
                      </a:endParaRPr>
                    </a:p>
                  </a:txBody>
                  <a:tcPr>
                    <a:lnL w="571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2000" dirty="0" smtClean="0">
                        <a:latin typeface="Tahoma" pitchFamily="34" charset="0"/>
                        <a:ea typeface="Tahoma" pitchFamily="34" charset="0"/>
                        <a:cs typeface="Tahoma" pitchFamily="34" charset="0"/>
                      </a:endParaRPr>
                    </a:p>
                    <a:p>
                      <a:endParaRPr lang="en-US" sz="2000" dirty="0" smtClean="0">
                        <a:latin typeface="Tahoma" pitchFamily="34" charset="0"/>
                        <a:ea typeface="Tahoma" pitchFamily="34" charset="0"/>
                        <a:cs typeface="Tahoma" pitchFamily="34" charset="0"/>
                      </a:endParaRPr>
                    </a:p>
                    <a:p>
                      <a:pPr algn="ctr"/>
                      <a:endParaRPr lang="en-US" sz="2000" dirty="0" smtClean="0">
                        <a:latin typeface="Tahoma" pitchFamily="34" charset="0"/>
                        <a:ea typeface="Tahoma" pitchFamily="34" charset="0"/>
                        <a:cs typeface="Tahoma" pitchFamily="34" charset="0"/>
                      </a:endParaRPr>
                    </a:p>
                    <a:p>
                      <a:pPr algn="ctr"/>
                      <a:r>
                        <a:rPr lang="en-US" sz="2000" dirty="0" smtClean="0"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noun</a:t>
                      </a:r>
                      <a:endParaRPr lang="en-US" sz="2000" dirty="0">
                        <a:latin typeface="Tahoma" pitchFamily="34" charset="0"/>
                        <a:ea typeface="Tahoma" pitchFamily="34" charset="0"/>
                        <a:cs typeface="Tahoma" pitchFamily="34" charset="0"/>
                      </a:endParaRPr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2000" dirty="0" smtClean="0">
                        <a:latin typeface="Tahoma" pitchFamily="34" charset="0"/>
                        <a:ea typeface="Tahoma" pitchFamily="34" charset="0"/>
                        <a:cs typeface="Tahoma" pitchFamily="34" charset="0"/>
                      </a:endParaRPr>
                    </a:p>
                    <a:p>
                      <a:endParaRPr lang="en-US" sz="2000" dirty="0" smtClean="0">
                        <a:latin typeface="Tahoma" pitchFamily="34" charset="0"/>
                        <a:ea typeface="Tahoma" pitchFamily="34" charset="0"/>
                        <a:cs typeface="Tahoma" pitchFamily="34" charset="0"/>
                      </a:endParaRPr>
                    </a:p>
                    <a:p>
                      <a:pPr algn="ctr"/>
                      <a:endParaRPr lang="en-US" sz="2000" dirty="0" smtClean="0">
                        <a:latin typeface="Tahoma" pitchFamily="34" charset="0"/>
                        <a:ea typeface="Tahoma" pitchFamily="34" charset="0"/>
                        <a:cs typeface="Tahoma" pitchFamily="34" charset="0"/>
                      </a:endParaRPr>
                    </a:p>
                    <a:p>
                      <a:pPr algn="ctr"/>
                      <a:r>
                        <a:rPr lang="en-US" sz="2000" dirty="0" smtClean="0"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The </a:t>
                      </a:r>
                      <a:r>
                        <a:rPr lang="en-US" sz="2000" u="sng" dirty="0" smtClean="0"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furry</a:t>
                      </a:r>
                      <a:r>
                        <a:rPr lang="en-US" sz="2000" baseline="0" dirty="0" smtClean="0"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 </a:t>
                      </a:r>
                      <a:r>
                        <a:rPr lang="en-US" sz="2000" u="sng" baseline="0" dirty="0" smtClean="0"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calico</a:t>
                      </a:r>
                      <a:r>
                        <a:rPr lang="en-US" sz="2000" baseline="0" dirty="0" smtClean="0"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 </a:t>
                      </a:r>
                      <a:r>
                        <a:rPr lang="en-US" sz="2000" dirty="0" smtClean="0"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cat was chasing a</a:t>
                      </a:r>
                      <a:r>
                        <a:rPr lang="en-US" sz="2000" baseline="0" dirty="0" smtClean="0"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 </a:t>
                      </a:r>
                      <a:r>
                        <a:rPr lang="en-US" sz="2000" u="sng" baseline="0" dirty="0" smtClean="0"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big</a:t>
                      </a:r>
                      <a:r>
                        <a:rPr lang="en-US" sz="2000" baseline="0" dirty="0" smtClean="0"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 </a:t>
                      </a:r>
                      <a:r>
                        <a:rPr lang="en-US" sz="2000" u="sng" baseline="0" dirty="0" smtClean="0"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peach</a:t>
                      </a:r>
                      <a:r>
                        <a:rPr lang="en-US" sz="2000" baseline="0" dirty="0" smtClean="0"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 </a:t>
                      </a:r>
                      <a:r>
                        <a:rPr lang="en-US" sz="2000" u="sng" baseline="0" dirty="0" smtClean="0"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colored</a:t>
                      </a:r>
                      <a:r>
                        <a:rPr lang="en-US" sz="2000" baseline="0" dirty="0" smtClean="0"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 ball.</a:t>
                      </a:r>
                      <a:endParaRPr lang="en-US" sz="2000" dirty="0">
                        <a:latin typeface="Tahoma" pitchFamily="34" charset="0"/>
                        <a:ea typeface="Tahoma" pitchFamily="34" charset="0"/>
                        <a:cs typeface="Tahoma" pitchFamily="34" charset="0"/>
                      </a:endParaRPr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</a:tbl>
          </a:graphicData>
        </a:graphic>
      </p:graphicFrame>
      <p:pic>
        <p:nvPicPr>
          <p:cNvPr id="3091" name="Picture 3" descr="C:\Users\Nadine\AppData\Local\Temp\Formalx0020Defi_LDFranksFrie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" y="1143000"/>
            <a:ext cx="2514600" cy="3190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92" name="Picture 4" descr="C:\Users\Nadine\AppData\Local\Temp\Inx0020yourx002_LDFranksFrie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76600" y="1143000"/>
            <a:ext cx="2667000" cy="3984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93" name="Picture 5" descr="C:\Users\Nadine\AppData\Local\Temp\Rootsx003A_LDFranksFrie.pn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62800" y="3048000"/>
            <a:ext cx="1054100" cy="358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94" name="Picture 2" descr="C:\Users\Nadine\AppData\Local\Temp\Sentencex003A_LDFranksFrie.pn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34200" y="5029200"/>
            <a:ext cx="1600200" cy="3635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95" name="Picture 3" descr="C:\Users\Nadine\AppData\Local\Temp\Picturex003A_LDFranksFrie.pn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86600" y="1143000"/>
            <a:ext cx="1143000" cy="346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96" name="Picture 6" descr="C:\Users\Nadine\AppData\Local\Temp\Drawingx003A_LDFranksFrie.png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0" y="5029200"/>
            <a:ext cx="1438275" cy="4302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97" name="Picture 7" descr="C:\Users\Nadine\AppData\Local\Temp\Partx0020ofx002_LDFranksFrie.png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29000" y="5029200"/>
            <a:ext cx="2419350" cy="4429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98" name="Picture 4" descr="C:\Users\Nadine\AppData\Local\Temp\Synonymsx003A_LDFranksFrie.png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" y="3048000"/>
            <a:ext cx="1295400" cy="334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99" name="Picture 5" descr="C:\Users\Nadine\AppData\Local\Temp\Antonymsx003A_LDFranksFrie.png"/>
          <p:cNvPicPr>
            <a:picLocks noChangeAspect="1" noChangeArrowheads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00200" y="3886200"/>
            <a:ext cx="1366838" cy="342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100" name="Picture 8" descr="C:\Users\Nadine\AppData\Local\Temp\Examplesx003A_LDFranksFrie.png"/>
          <p:cNvPicPr>
            <a:picLocks noChangeAspect="1" noChangeArrowheads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0" y="3048000"/>
            <a:ext cx="1447800" cy="4079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8" name="Rectangle 17"/>
          <p:cNvSpPr/>
          <p:nvPr/>
        </p:nvSpPr>
        <p:spPr>
          <a:xfrm>
            <a:off x="685800" y="228600"/>
            <a:ext cx="7620000" cy="533400"/>
          </a:xfrm>
          <a:prstGeom prst="rect">
            <a:avLst/>
          </a:prstGeom>
          <a:solidFill>
            <a:schemeClr val="bg1"/>
          </a:solidFill>
          <a:ln w="5715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3600" dirty="0">
                <a:solidFill>
                  <a:schemeClr val="tx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Adjective</a:t>
            </a:r>
            <a:endParaRPr lang="en-US" sz="3600" dirty="0">
              <a:solidFill>
                <a:schemeClr val="tx1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pic>
        <p:nvPicPr>
          <p:cNvPr id="3102" name="Picture 7" descr="C:\Users\Nadine\Desktop\goon_brown_hair_jumping_lg_clr.gif"/>
          <p:cNvPicPr>
            <a:picLocks noChangeAspect="1" noChangeArrowheads="1" noCrop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59688" y="1371600"/>
            <a:ext cx="1484312" cy="1781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22" name="Straight Arrow Connector 21"/>
          <p:cNvCxnSpPr/>
          <p:nvPr/>
        </p:nvCxnSpPr>
        <p:spPr>
          <a:xfrm>
            <a:off x="7391400" y="2590800"/>
            <a:ext cx="609600" cy="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23" name="Straight Arrow Connector 22"/>
          <p:cNvCxnSpPr/>
          <p:nvPr/>
        </p:nvCxnSpPr>
        <p:spPr>
          <a:xfrm>
            <a:off x="7315200" y="1828800"/>
            <a:ext cx="609600" cy="7620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3105" name="TextBox 24"/>
          <p:cNvSpPr txBox="1">
            <a:spLocks noChangeArrowheads="1"/>
          </p:cNvSpPr>
          <p:nvPr/>
        </p:nvSpPr>
        <p:spPr bwMode="auto">
          <a:xfrm>
            <a:off x="6553200" y="1676400"/>
            <a:ext cx="742950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r>
              <a:rPr lang="en-US" sz="2000">
                <a:latin typeface="Tahoma" pitchFamily="34" charset="0"/>
                <a:cs typeface="Tahoma" pitchFamily="34" charset="0"/>
              </a:rPr>
              <a:t>hairy</a:t>
            </a:r>
          </a:p>
        </p:txBody>
      </p:sp>
      <p:sp>
        <p:nvSpPr>
          <p:cNvPr id="3106" name="TextBox 25"/>
          <p:cNvSpPr txBox="1">
            <a:spLocks noChangeArrowheads="1"/>
          </p:cNvSpPr>
          <p:nvPr/>
        </p:nvSpPr>
        <p:spPr bwMode="auto">
          <a:xfrm>
            <a:off x="6477000" y="2362200"/>
            <a:ext cx="882650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r>
              <a:rPr lang="en-US" sz="2000">
                <a:latin typeface="Tahoma" pitchFamily="34" charset="0"/>
                <a:cs typeface="Tahoma" pitchFamily="34" charset="0"/>
              </a:rPr>
              <a:t>jumpy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3030</TotalTime>
  <Words>123</Words>
  <Application>Microsoft Office PowerPoint</Application>
  <PresentationFormat>On-screen Show (4:3)</PresentationFormat>
  <Paragraphs>59</Paragraphs>
  <Slides>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6" baseType="lpstr">
      <vt:lpstr>Calibri</vt:lpstr>
      <vt:lpstr>Arial</vt:lpstr>
      <vt:lpstr>Tahoma</vt:lpstr>
      <vt:lpstr>Office Theme</vt:lpstr>
      <vt:lpstr>PowerPoint Presentation</vt:lpstr>
      <vt:lpstr>PowerPoint Presentation</vt:lpstr>
    </vt:vector>
  </TitlesOfParts>
  <Company>Hewlett-Packard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Nadine</dc:creator>
  <cp:lastModifiedBy>Liz Shockey</cp:lastModifiedBy>
  <cp:revision>5</cp:revision>
  <dcterms:created xsi:type="dcterms:W3CDTF">2012-11-17T02:13:22Z</dcterms:created>
  <dcterms:modified xsi:type="dcterms:W3CDTF">2012-11-26T18:38:56Z</dcterms:modified>
</cp:coreProperties>
</file>