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8" r:id="rId4"/>
    <p:sldId id="259" r:id="rId5"/>
    <p:sldId id="260" r:id="rId6"/>
    <p:sldId id="261" r:id="rId7"/>
    <p:sldId id="262" r:id="rId8"/>
    <p:sldId id="265" r:id="rId9"/>
    <p:sldId id="274" r:id="rId10"/>
    <p:sldId id="268" r:id="rId11"/>
    <p:sldId id="267" r:id="rId12"/>
    <p:sldId id="266" r:id="rId13"/>
    <p:sldId id="269" r:id="rId14"/>
    <p:sldId id="270" r:id="rId15"/>
    <p:sldId id="272" r:id="rId16"/>
    <p:sldId id="273" r:id="rId17"/>
    <p:sldId id="271" r:id="rId18"/>
    <p:sldId id="275"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51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9" autoAdjust="0"/>
    <p:restoredTop sz="94660"/>
  </p:normalViewPr>
  <p:slideViewPr>
    <p:cSldViewPr>
      <p:cViewPr>
        <p:scale>
          <a:sx n="95" d="100"/>
          <a:sy n="95" d="100"/>
        </p:scale>
        <p:origin x="936" y="-1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58D450D-E302-4851-993B-F263E685C1BC}" type="datetimeFigureOut">
              <a:rPr lang="en-US" smtClean="0"/>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2CF8A1-5437-486D-9864-DC8CB76CE0DF}" type="slidenum">
              <a:rPr lang="en-US" smtClean="0"/>
              <a:t>‹#›</a:t>
            </a:fld>
            <a:endParaRPr lang="en-US"/>
          </a:p>
        </p:txBody>
      </p:sp>
    </p:spTree>
    <p:extLst>
      <p:ext uri="{BB962C8B-B14F-4D97-AF65-F5344CB8AC3E}">
        <p14:creationId xmlns:p14="http://schemas.microsoft.com/office/powerpoint/2010/main" val="1298863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8D450D-E302-4851-993B-F263E685C1BC}" type="datetimeFigureOut">
              <a:rPr lang="en-US" smtClean="0"/>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2CF8A1-5437-486D-9864-DC8CB76CE0DF}" type="slidenum">
              <a:rPr lang="en-US" smtClean="0"/>
              <a:t>‹#›</a:t>
            </a:fld>
            <a:endParaRPr lang="en-US"/>
          </a:p>
        </p:txBody>
      </p:sp>
    </p:spTree>
    <p:extLst>
      <p:ext uri="{BB962C8B-B14F-4D97-AF65-F5344CB8AC3E}">
        <p14:creationId xmlns:p14="http://schemas.microsoft.com/office/powerpoint/2010/main" val="2391255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8D450D-E302-4851-993B-F263E685C1BC}" type="datetimeFigureOut">
              <a:rPr lang="en-US" smtClean="0"/>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2CF8A1-5437-486D-9864-DC8CB76CE0DF}" type="slidenum">
              <a:rPr lang="en-US" smtClean="0"/>
              <a:t>‹#›</a:t>
            </a:fld>
            <a:endParaRPr lang="en-US"/>
          </a:p>
        </p:txBody>
      </p:sp>
    </p:spTree>
    <p:extLst>
      <p:ext uri="{BB962C8B-B14F-4D97-AF65-F5344CB8AC3E}">
        <p14:creationId xmlns:p14="http://schemas.microsoft.com/office/powerpoint/2010/main" val="3606650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erpetua"/>
              <a:ea typeface="+mn-ea"/>
              <a:cs typeface="+mn-cs"/>
            </a:endParaRPr>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erpetua"/>
              <a:ea typeface="+mn-ea"/>
              <a:cs typeface="+mn-cs"/>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EEFB48-7A39-4627-BA39-C89C10E5AAB5}" type="datetimeFigureOut">
              <a:rPr kumimoji="0" lang="en-US" sz="1400" b="0" i="0" u="none" strike="noStrike" kern="1200" cap="none" spc="0" normalizeH="0" baseline="0" noProof="0" smtClean="0">
                <a:ln>
                  <a:noFill/>
                </a:ln>
                <a:solidFill>
                  <a:srgbClr val="696464"/>
                </a:solidFill>
                <a:effectLst/>
                <a:uLnTx/>
                <a:uFillTx/>
                <a:latin typeface="Perpet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1/7/2019</a:t>
            </a:fld>
            <a:endParaRPr kumimoji="0" lang="en-US" sz="1400" b="0" i="0" u="none" strike="noStrike" kern="1200" cap="none" spc="0" normalizeH="0" baseline="0" noProof="0">
              <a:ln>
                <a:noFill/>
              </a:ln>
              <a:solidFill>
                <a:srgbClr val="696464"/>
              </a:solidFill>
              <a:effectLst/>
              <a:uLnTx/>
              <a:uFillTx/>
              <a:latin typeface="Perpetua"/>
              <a:ea typeface="+mn-ea"/>
              <a:cs typeface="+mn-cs"/>
            </a:endParaRPr>
          </a:p>
        </p:txBody>
      </p:sp>
      <p:sp>
        <p:nvSpPr>
          <p:cNvPr id="17" name="Footer Placeholder 16"/>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696464"/>
              </a:solidFill>
              <a:effectLst/>
              <a:uLnTx/>
              <a:uFillTx/>
              <a:latin typeface="Perpetua"/>
              <a:ea typeface="+mn-ea"/>
              <a:cs typeface="+mn-cs"/>
            </a:endParaRP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014E6323-CE1C-481A-A9D0-3B6AB6FD0763}"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erpetua"/>
              <a:ea typeface="+mn-ea"/>
              <a:cs typeface="+mn-cs"/>
            </a:endParaRPr>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erpetua"/>
              <a:ea typeface="+mn-ea"/>
              <a:cs typeface="+mn-cs"/>
            </a:endParaRPr>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erpetua"/>
              <a:ea typeface="+mn-ea"/>
              <a:cs typeface="+mn-cs"/>
            </a:endParaRP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extLst>
      <p:ext uri="{BB962C8B-B14F-4D97-AF65-F5344CB8AC3E}">
        <p14:creationId xmlns:p14="http://schemas.microsoft.com/office/powerpoint/2010/main" val="1557722335"/>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EEFB48-7A39-4627-BA39-C89C10E5AAB5}" type="datetimeFigureOut">
              <a:rPr kumimoji="0" lang="en-US" sz="1400" b="0" i="0" u="none" strike="noStrike" kern="1200" cap="none" spc="0" normalizeH="0" baseline="0" noProof="0" smtClean="0">
                <a:ln>
                  <a:noFill/>
                </a:ln>
                <a:solidFill>
                  <a:srgbClr val="696464"/>
                </a:solidFill>
                <a:effectLst/>
                <a:uLnTx/>
                <a:uFillTx/>
                <a:latin typeface="Perpet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1/7/2019</a:t>
            </a:fld>
            <a:endParaRPr kumimoji="0" lang="en-US" sz="1400" b="0" i="0" u="none" strike="noStrike" kern="1200" cap="none" spc="0" normalizeH="0" baseline="0" noProof="0">
              <a:ln>
                <a:noFill/>
              </a:ln>
              <a:solidFill>
                <a:srgbClr val="696464"/>
              </a:solidFill>
              <a:effectLst/>
              <a:uLnTx/>
              <a:uFillTx/>
              <a:latin typeface="Perpetua"/>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696464"/>
              </a:solidFill>
              <a:effectLst/>
              <a:uLnTx/>
              <a:uFillTx/>
              <a:latin typeface="Perpetua"/>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14E6323-CE1C-481A-A9D0-3B6AB6FD0763}"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0509335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erpetua"/>
              <a:ea typeface="+mn-ea"/>
              <a:cs typeface="+mn-cs"/>
            </a:endParaRPr>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erpetua"/>
              <a:ea typeface="+mn-ea"/>
              <a:cs typeface="+mn-cs"/>
            </a:endParaRPr>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EEFB48-7A39-4627-BA39-C89C10E5AAB5}" type="datetimeFigureOut">
              <a:rPr kumimoji="0" lang="en-US" sz="1400" b="0" i="0" u="none" strike="noStrike" kern="1200" cap="none" spc="0" normalizeH="0" baseline="0" noProof="0" smtClean="0">
                <a:ln>
                  <a:noFill/>
                </a:ln>
                <a:solidFill>
                  <a:srgbClr val="696464"/>
                </a:solidFill>
                <a:effectLst/>
                <a:uLnTx/>
                <a:uFillTx/>
                <a:latin typeface="Perpet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1/7/2019</a:t>
            </a:fld>
            <a:endParaRPr kumimoji="0" lang="en-US" sz="1400" b="0" i="0" u="none" strike="noStrike" kern="1200" cap="none" spc="0" normalizeH="0" baseline="0" noProof="0">
              <a:ln>
                <a:noFill/>
              </a:ln>
              <a:solidFill>
                <a:srgbClr val="696464"/>
              </a:solidFill>
              <a:effectLst/>
              <a:uLnTx/>
              <a:uFillTx/>
              <a:latin typeface="Perpetua"/>
              <a:ea typeface="+mn-ea"/>
              <a:cs typeface="+mn-cs"/>
            </a:endParaRPr>
          </a:p>
        </p:txBody>
      </p:sp>
      <p:sp>
        <p:nvSpPr>
          <p:cNvPr id="5" name="Footer Placeholder 4"/>
          <p:cNvSpPr>
            <a:spLocks noGrp="1"/>
          </p:cNvSpPr>
          <p:nvPr>
            <p:ph type="ftr" sz="quarter" idx="11"/>
          </p:nvPr>
        </p:nvSpPr>
        <p:spPr>
          <a:xfrm>
            <a:off x="800100" y="6172200"/>
            <a:ext cx="4000500" cy="4572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696464"/>
              </a:solidFill>
              <a:effectLst/>
              <a:uLnTx/>
              <a:uFillTx/>
              <a:latin typeface="Perpetua"/>
              <a:ea typeface="+mn-ea"/>
              <a:cs typeface="+mn-cs"/>
            </a:endParaRP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erpetua"/>
              <a:ea typeface="+mn-ea"/>
              <a:cs typeface="+mn-cs"/>
            </a:endParaRPr>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erpetua"/>
              <a:ea typeface="+mn-ea"/>
              <a:cs typeface="+mn-cs"/>
            </a:endParaRPr>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erpetua"/>
              <a:ea typeface="+mn-ea"/>
              <a:cs typeface="+mn-cs"/>
            </a:endParaRPr>
          </a:p>
        </p:txBody>
      </p:sp>
      <p:sp>
        <p:nvSpPr>
          <p:cNvPr id="6" name="Slide Number Placeholder 5"/>
          <p:cNvSpPr>
            <a:spLocks noGrp="1"/>
          </p:cNvSpPr>
          <p:nvPr>
            <p:ph type="sldNum" sz="quarter" idx="12"/>
          </p:nvPr>
        </p:nvSpPr>
        <p:spPr>
          <a:xfrm>
            <a:off x="146304" y="6208776"/>
            <a:ext cx="457200" cy="457200"/>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14E6323-CE1C-481A-A9D0-3B6AB6FD0763}"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1995494416"/>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EEFB48-7A39-4627-BA39-C89C10E5AAB5}" type="datetimeFigureOut">
              <a:rPr kumimoji="0" lang="en-US" sz="1400" b="0" i="0" u="none" strike="noStrike" kern="1200" cap="none" spc="0" normalizeH="0" baseline="0" noProof="0" smtClean="0">
                <a:ln>
                  <a:noFill/>
                </a:ln>
                <a:solidFill>
                  <a:srgbClr val="696464"/>
                </a:solidFill>
                <a:effectLst/>
                <a:uLnTx/>
                <a:uFillTx/>
                <a:latin typeface="Perpet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1/7/2019</a:t>
            </a:fld>
            <a:endParaRPr kumimoji="0" lang="en-US" sz="1400" b="0" i="0" u="none" strike="noStrike" kern="1200" cap="none" spc="0" normalizeH="0" baseline="0" noProof="0">
              <a:ln>
                <a:noFill/>
              </a:ln>
              <a:solidFill>
                <a:srgbClr val="696464"/>
              </a:solidFill>
              <a:effectLst/>
              <a:uLnTx/>
              <a:uFillTx/>
              <a:latin typeface="Perpetua"/>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696464"/>
              </a:solidFill>
              <a:effectLst/>
              <a:uLnTx/>
              <a:uFillTx/>
              <a:latin typeface="Perpetua"/>
              <a:ea typeface="+mn-ea"/>
              <a:cs typeface="+mn-cs"/>
            </a:endParaRPr>
          </a:p>
        </p:txBody>
      </p:sp>
      <p:sp>
        <p:nvSpPr>
          <p:cNvPr id="7" name="Slide Number Placeholder 6"/>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14E6323-CE1C-481A-A9D0-3B6AB6FD0763}"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6489189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EEFB48-7A39-4627-BA39-C89C10E5AAB5}" type="datetimeFigureOut">
              <a:rPr kumimoji="0" lang="en-US" sz="1400" b="0" i="0" u="none" strike="noStrike" kern="1200" cap="none" spc="0" normalizeH="0" baseline="0" noProof="0" smtClean="0">
                <a:ln>
                  <a:noFill/>
                </a:ln>
                <a:solidFill>
                  <a:srgbClr val="696464"/>
                </a:solidFill>
                <a:effectLst/>
                <a:uLnTx/>
                <a:uFillTx/>
                <a:latin typeface="Perpet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1/7/2019</a:t>
            </a:fld>
            <a:endParaRPr kumimoji="0" lang="en-US" sz="1400" b="0" i="0" u="none" strike="noStrike" kern="1200" cap="none" spc="0" normalizeH="0" baseline="0" noProof="0">
              <a:ln>
                <a:noFill/>
              </a:ln>
              <a:solidFill>
                <a:srgbClr val="696464"/>
              </a:solidFill>
              <a:effectLst/>
              <a:uLnTx/>
              <a:uFillTx/>
              <a:latin typeface="Perpetua"/>
              <a:ea typeface="+mn-ea"/>
              <a:cs typeface="+mn-cs"/>
            </a:endParaRPr>
          </a:p>
        </p:txBody>
      </p:sp>
      <p:sp>
        <p:nvSpPr>
          <p:cNvPr id="8" name="Footer Placeholder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696464"/>
              </a:solidFill>
              <a:effectLst/>
              <a:uLnTx/>
              <a:uFillTx/>
              <a:latin typeface="Perpetua"/>
              <a:ea typeface="+mn-ea"/>
              <a:cs typeface="+mn-cs"/>
            </a:endParaRPr>
          </a:p>
        </p:txBody>
      </p:sp>
      <p:sp>
        <p:nvSpPr>
          <p:cNvPr id="9" name="Slide Number Placeholder 8"/>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14E6323-CE1C-481A-A9D0-3B6AB6FD0763}"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2327696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EEFB48-7A39-4627-BA39-C89C10E5AAB5}" type="datetimeFigureOut">
              <a:rPr kumimoji="0" lang="en-US" sz="1400" b="0" i="0" u="none" strike="noStrike" kern="1200" cap="none" spc="0" normalizeH="0" baseline="0" noProof="0" smtClean="0">
                <a:ln>
                  <a:noFill/>
                </a:ln>
                <a:solidFill>
                  <a:srgbClr val="696464"/>
                </a:solidFill>
                <a:effectLst/>
                <a:uLnTx/>
                <a:uFillTx/>
                <a:latin typeface="Perpet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1/7/2019</a:t>
            </a:fld>
            <a:endParaRPr kumimoji="0" lang="en-US" sz="1400" b="0" i="0" u="none" strike="noStrike" kern="1200" cap="none" spc="0" normalizeH="0" baseline="0" noProof="0">
              <a:ln>
                <a:noFill/>
              </a:ln>
              <a:solidFill>
                <a:srgbClr val="696464"/>
              </a:solidFill>
              <a:effectLst/>
              <a:uLnTx/>
              <a:uFillTx/>
              <a:latin typeface="Perpetua"/>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696464"/>
              </a:solidFill>
              <a:effectLst/>
              <a:uLnTx/>
              <a:uFillTx/>
              <a:latin typeface="Perpetua"/>
              <a:ea typeface="+mn-ea"/>
              <a:cs typeface="+mn-cs"/>
            </a:endParaRPr>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14E6323-CE1C-481A-A9D0-3B6AB6FD0763}"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42808943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EEFB48-7A39-4627-BA39-C89C10E5AAB5}" type="datetimeFigureOut">
              <a:rPr kumimoji="0" lang="en-US" sz="1400" b="0" i="0" u="none" strike="noStrike" kern="1200" cap="none" spc="0" normalizeH="0" baseline="0" noProof="0" smtClean="0">
                <a:ln>
                  <a:noFill/>
                </a:ln>
                <a:solidFill>
                  <a:srgbClr val="696464"/>
                </a:solidFill>
                <a:effectLst/>
                <a:uLnTx/>
                <a:uFillTx/>
                <a:latin typeface="Perpet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1/7/2019</a:t>
            </a:fld>
            <a:endParaRPr kumimoji="0" lang="en-US" sz="1400" b="0" i="0" u="none" strike="noStrike" kern="1200" cap="none" spc="0" normalizeH="0" baseline="0" noProof="0">
              <a:ln>
                <a:noFill/>
              </a:ln>
              <a:solidFill>
                <a:srgbClr val="696464"/>
              </a:solidFill>
              <a:effectLst/>
              <a:uLnTx/>
              <a:uFillTx/>
              <a:latin typeface="Perpetua"/>
              <a:ea typeface="+mn-ea"/>
              <a:cs typeface="+mn-cs"/>
            </a:endParaRPr>
          </a:p>
        </p:txBody>
      </p:sp>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696464"/>
              </a:solidFill>
              <a:effectLst/>
              <a:uLnTx/>
              <a:uFillTx/>
              <a:latin typeface="Perpetua"/>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14E6323-CE1C-481A-A9D0-3B6AB6FD0763}"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19595126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erpetua"/>
              <a:ea typeface="+mn-ea"/>
              <a:cs typeface="+mn-cs"/>
            </a:endParaRPr>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erpetua"/>
              <a:ea typeface="+mn-ea"/>
              <a:cs typeface="+mn-cs"/>
            </a:endParaRPr>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EEFB48-7A39-4627-BA39-C89C10E5AAB5}" type="datetimeFigureOut">
              <a:rPr kumimoji="0" lang="en-US" sz="1400" b="0" i="0" u="none" strike="noStrike" kern="1200" cap="none" spc="0" normalizeH="0" baseline="0" noProof="0" smtClean="0">
                <a:ln>
                  <a:noFill/>
                </a:ln>
                <a:solidFill>
                  <a:srgbClr val="696464"/>
                </a:solidFill>
                <a:effectLst/>
                <a:uLnTx/>
                <a:uFillTx/>
                <a:latin typeface="Perpet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1/7/2019</a:t>
            </a:fld>
            <a:endParaRPr kumimoji="0" lang="en-US" sz="1400" b="0" i="0" u="none" strike="noStrike" kern="1200" cap="none" spc="0" normalizeH="0" baseline="0" noProof="0">
              <a:ln>
                <a:noFill/>
              </a:ln>
              <a:solidFill>
                <a:srgbClr val="696464"/>
              </a:solidFill>
              <a:effectLst/>
              <a:uLnTx/>
              <a:uFillTx/>
              <a:latin typeface="Perpetua"/>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696464"/>
              </a:solidFill>
              <a:effectLst/>
              <a:uLnTx/>
              <a:uFillTx/>
              <a:latin typeface="Perpetua"/>
              <a:ea typeface="+mn-ea"/>
              <a:cs typeface="+mn-cs"/>
            </a:endParaRPr>
          </a:p>
        </p:txBody>
      </p:sp>
      <p:sp>
        <p:nvSpPr>
          <p:cNvPr id="7" name="Slide Number Placeholder 6"/>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14E6323-CE1C-481A-A9D0-3B6AB6FD0763}"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724892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8D450D-E302-4851-993B-F263E685C1BC}" type="datetimeFigureOut">
              <a:rPr lang="en-US" smtClean="0"/>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2CF8A1-5437-486D-9864-DC8CB76CE0DF}" type="slidenum">
              <a:rPr lang="en-US" smtClean="0"/>
              <a:t>‹#›</a:t>
            </a:fld>
            <a:endParaRPr lang="en-US"/>
          </a:p>
        </p:txBody>
      </p:sp>
    </p:spTree>
    <p:extLst>
      <p:ext uri="{BB962C8B-B14F-4D97-AF65-F5344CB8AC3E}">
        <p14:creationId xmlns:p14="http://schemas.microsoft.com/office/powerpoint/2010/main" val="38122625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EEFB48-7A39-4627-BA39-C89C10E5AAB5}" type="datetimeFigureOut">
              <a:rPr kumimoji="0" lang="en-US" sz="1400" b="0" i="0" u="none" strike="noStrike" kern="1200" cap="none" spc="0" normalizeH="0" baseline="0" noProof="0" smtClean="0">
                <a:ln>
                  <a:noFill/>
                </a:ln>
                <a:solidFill>
                  <a:srgbClr val="696464"/>
                </a:solidFill>
                <a:effectLst/>
                <a:uLnTx/>
                <a:uFillTx/>
                <a:latin typeface="Perpet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1/7/2019</a:t>
            </a:fld>
            <a:endParaRPr kumimoji="0" lang="en-US" sz="1400" b="0" i="0" u="none" strike="noStrike" kern="1200" cap="none" spc="0" normalizeH="0" baseline="0" noProof="0">
              <a:ln>
                <a:noFill/>
              </a:ln>
              <a:solidFill>
                <a:srgbClr val="696464"/>
              </a:solidFill>
              <a:effectLst/>
              <a:uLnTx/>
              <a:uFillTx/>
              <a:latin typeface="Perpetua"/>
              <a:ea typeface="+mn-ea"/>
              <a:cs typeface="+mn-cs"/>
            </a:endParaRPr>
          </a:p>
        </p:txBody>
      </p:sp>
      <p:sp>
        <p:nvSpPr>
          <p:cNvPr id="6" name="Footer Placeholder 5"/>
          <p:cNvSpPr>
            <a:spLocks noGrp="1"/>
          </p:cNvSpPr>
          <p:nvPr>
            <p:ph type="ftr" sz="quarter" idx="11"/>
          </p:nvPr>
        </p:nvSpPr>
        <p:spPr>
          <a:xfrm>
            <a:off x="914400" y="6172200"/>
            <a:ext cx="3886200" cy="4572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696464"/>
              </a:solidFill>
              <a:effectLst/>
              <a:uLnTx/>
              <a:uFillTx/>
              <a:latin typeface="Perpetua"/>
              <a:ea typeface="+mn-ea"/>
              <a:cs typeface="+mn-cs"/>
            </a:endParaRPr>
          </a:p>
        </p:txBody>
      </p:sp>
      <p:sp>
        <p:nvSpPr>
          <p:cNvPr id="7" name="Slide Number Placeholder 6"/>
          <p:cNvSpPr>
            <a:spLocks noGrp="1"/>
          </p:cNvSpPr>
          <p:nvPr>
            <p:ph type="sldNum" sz="quarter" idx="12"/>
          </p:nvPr>
        </p:nvSpPr>
        <p:spPr>
          <a:xfrm>
            <a:off x="146304" y="6208776"/>
            <a:ext cx="457200" cy="457200"/>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14E6323-CE1C-481A-A9D0-3B6AB6FD0763}"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erpetua"/>
              <a:ea typeface="+mn-ea"/>
              <a:cs typeface="+mn-cs"/>
            </a:endParaRPr>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erpetua"/>
              <a:ea typeface="+mn-ea"/>
              <a:cs typeface="+mn-cs"/>
            </a:endParaRPr>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erpetua"/>
              <a:ea typeface="+mn-ea"/>
              <a:cs typeface="+mn-cs"/>
            </a:endParaRP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40812924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EEFB48-7A39-4627-BA39-C89C10E5AAB5}" type="datetimeFigureOut">
              <a:rPr kumimoji="0" lang="en-US" sz="1400" b="0" i="0" u="none" strike="noStrike" kern="1200" cap="none" spc="0" normalizeH="0" baseline="0" noProof="0" smtClean="0">
                <a:ln>
                  <a:noFill/>
                </a:ln>
                <a:solidFill>
                  <a:srgbClr val="696464"/>
                </a:solidFill>
                <a:effectLst/>
                <a:uLnTx/>
                <a:uFillTx/>
                <a:latin typeface="Perpet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1/7/2019</a:t>
            </a:fld>
            <a:endParaRPr kumimoji="0" lang="en-US" sz="1400" b="0" i="0" u="none" strike="noStrike" kern="1200" cap="none" spc="0" normalizeH="0" baseline="0" noProof="0">
              <a:ln>
                <a:noFill/>
              </a:ln>
              <a:solidFill>
                <a:srgbClr val="696464"/>
              </a:solidFill>
              <a:effectLst/>
              <a:uLnTx/>
              <a:uFillTx/>
              <a:latin typeface="Perpetua"/>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696464"/>
              </a:solidFill>
              <a:effectLst/>
              <a:uLnTx/>
              <a:uFillTx/>
              <a:latin typeface="Perpetua"/>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14E6323-CE1C-481A-A9D0-3B6AB6FD0763}"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17164992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EEFB48-7A39-4627-BA39-C89C10E5AAB5}" type="datetimeFigureOut">
              <a:rPr kumimoji="0" lang="en-US" sz="1400" b="0" i="0" u="none" strike="noStrike" kern="1200" cap="none" spc="0" normalizeH="0" baseline="0" noProof="0" smtClean="0">
                <a:ln>
                  <a:noFill/>
                </a:ln>
                <a:solidFill>
                  <a:srgbClr val="696464"/>
                </a:solidFill>
                <a:effectLst/>
                <a:uLnTx/>
                <a:uFillTx/>
                <a:latin typeface="Perpet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1/7/2019</a:t>
            </a:fld>
            <a:endParaRPr kumimoji="0" lang="en-US" sz="1400" b="0" i="0" u="none" strike="noStrike" kern="1200" cap="none" spc="0" normalizeH="0" baseline="0" noProof="0">
              <a:ln>
                <a:noFill/>
              </a:ln>
              <a:solidFill>
                <a:srgbClr val="696464"/>
              </a:solidFill>
              <a:effectLst/>
              <a:uLnTx/>
              <a:uFillTx/>
              <a:latin typeface="Perpetua"/>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696464"/>
              </a:solidFill>
              <a:effectLst/>
              <a:uLnTx/>
              <a:uFillTx/>
              <a:latin typeface="Perpetua"/>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14E6323-CE1C-481A-A9D0-3B6AB6FD0763}"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2980901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8D450D-E302-4851-993B-F263E685C1BC}" type="datetimeFigureOut">
              <a:rPr lang="en-US" smtClean="0"/>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2CF8A1-5437-486D-9864-DC8CB76CE0DF}" type="slidenum">
              <a:rPr lang="en-US" smtClean="0"/>
              <a:t>‹#›</a:t>
            </a:fld>
            <a:endParaRPr lang="en-US"/>
          </a:p>
        </p:txBody>
      </p:sp>
    </p:spTree>
    <p:extLst>
      <p:ext uri="{BB962C8B-B14F-4D97-AF65-F5344CB8AC3E}">
        <p14:creationId xmlns:p14="http://schemas.microsoft.com/office/powerpoint/2010/main" val="1390993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58D450D-E302-4851-993B-F263E685C1BC}" type="datetimeFigureOut">
              <a:rPr lang="en-US" smtClean="0"/>
              <a:t>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2CF8A1-5437-486D-9864-DC8CB76CE0DF}" type="slidenum">
              <a:rPr lang="en-US" smtClean="0"/>
              <a:t>‹#›</a:t>
            </a:fld>
            <a:endParaRPr lang="en-US"/>
          </a:p>
        </p:txBody>
      </p:sp>
    </p:spTree>
    <p:extLst>
      <p:ext uri="{BB962C8B-B14F-4D97-AF65-F5344CB8AC3E}">
        <p14:creationId xmlns:p14="http://schemas.microsoft.com/office/powerpoint/2010/main" val="3895557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58D450D-E302-4851-993B-F263E685C1BC}" type="datetimeFigureOut">
              <a:rPr lang="en-US" smtClean="0"/>
              <a:t>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2CF8A1-5437-486D-9864-DC8CB76CE0DF}" type="slidenum">
              <a:rPr lang="en-US" smtClean="0"/>
              <a:t>‹#›</a:t>
            </a:fld>
            <a:endParaRPr lang="en-US"/>
          </a:p>
        </p:txBody>
      </p:sp>
    </p:spTree>
    <p:extLst>
      <p:ext uri="{BB962C8B-B14F-4D97-AF65-F5344CB8AC3E}">
        <p14:creationId xmlns:p14="http://schemas.microsoft.com/office/powerpoint/2010/main" val="1631873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58D450D-E302-4851-993B-F263E685C1BC}" type="datetimeFigureOut">
              <a:rPr lang="en-US" smtClean="0"/>
              <a:t>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2CF8A1-5437-486D-9864-DC8CB76CE0DF}" type="slidenum">
              <a:rPr lang="en-US" smtClean="0"/>
              <a:t>‹#›</a:t>
            </a:fld>
            <a:endParaRPr lang="en-US"/>
          </a:p>
        </p:txBody>
      </p:sp>
    </p:spTree>
    <p:extLst>
      <p:ext uri="{BB962C8B-B14F-4D97-AF65-F5344CB8AC3E}">
        <p14:creationId xmlns:p14="http://schemas.microsoft.com/office/powerpoint/2010/main" val="1250050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8D450D-E302-4851-993B-F263E685C1BC}" type="datetimeFigureOut">
              <a:rPr lang="en-US" smtClean="0"/>
              <a:t>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2CF8A1-5437-486D-9864-DC8CB76CE0DF}" type="slidenum">
              <a:rPr lang="en-US" smtClean="0"/>
              <a:t>‹#›</a:t>
            </a:fld>
            <a:endParaRPr lang="en-US"/>
          </a:p>
        </p:txBody>
      </p:sp>
    </p:spTree>
    <p:extLst>
      <p:ext uri="{BB962C8B-B14F-4D97-AF65-F5344CB8AC3E}">
        <p14:creationId xmlns:p14="http://schemas.microsoft.com/office/powerpoint/2010/main" val="3425023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58D450D-E302-4851-993B-F263E685C1BC}" type="datetimeFigureOut">
              <a:rPr lang="en-US" smtClean="0"/>
              <a:t>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2CF8A1-5437-486D-9864-DC8CB76CE0DF}" type="slidenum">
              <a:rPr lang="en-US" smtClean="0"/>
              <a:t>‹#›</a:t>
            </a:fld>
            <a:endParaRPr lang="en-US"/>
          </a:p>
        </p:txBody>
      </p:sp>
    </p:spTree>
    <p:extLst>
      <p:ext uri="{BB962C8B-B14F-4D97-AF65-F5344CB8AC3E}">
        <p14:creationId xmlns:p14="http://schemas.microsoft.com/office/powerpoint/2010/main" val="3898482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58D450D-E302-4851-993B-F263E685C1BC}" type="datetimeFigureOut">
              <a:rPr lang="en-US" smtClean="0"/>
              <a:t>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2CF8A1-5437-486D-9864-DC8CB76CE0DF}" type="slidenum">
              <a:rPr lang="en-US" smtClean="0"/>
              <a:t>‹#›</a:t>
            </a:fld>
            <a:endParaRPr lang="en-US"/>
          </a:p>
        </p:txBody>
      </p:sp>
    </p:spTree>
    <p:extLst>
      <p:ext uri="{BB962C8B-B14F-4D97-AF65-F5344CB8AC3E}">
        <p14:creationId xmlns:p14="http://schemas.microsoft.com/office/powerpoint/2010/main" val="639494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8D450D-E302-4851-993B-F263E685C1BC}" type="datetimeFigureOut">
              <a:rPr lang="en-US" smtClean="0"/>
              <a:t>1/7/2019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2CF8A1-5437-486D-9864-DC8CB76CE0DF}" type="slidenum">
              <a:rPr lang="en-US" smtClean="0"/>
              <a:t>‹#›</a:t>
            </a:fld>
            <a:endParaRPr lang="en-US"/>
          </a:p>
        </p:txBody>
      </p:sp>
    </p:spTree>
    <p:extLst>
      <p:ext uri="{BB962C8B-B14F-4D97-AF65-F5344CB8AC3E}">
        <p14:creationId xmlns:p14="http://schemas.microsoft.com/office/powerpoint/2010/main" val="3754011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erpetua"/>
              <a:ea typeface="+mn-ea"/>
              <a:cs typeface="+mn-cs"/>
            </a:endParaRPr>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erpetua"/>
              <a:ea typeface="+mn-ea"/>
              <a:cs typeface="+mn-cs"/>
            </a:endParaRPr>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4EEFB48-7A39-4627-BA39-C89C10E5AAB5}" type="datetimeFigureOut">
              <a:rPr kumimoji="0" lang="en-US" sz="1400" b="0" i="0" u="none" strike="noStrike" kern="1200" cap="none" spc="0" normalizeH="0" baseline="0" noProof="0" smtClean="0">
                <a:ln>
                  <a:noFill/>
                </a:ln>
                <a:solidFill>
                  <a:srgbClr val="696464"/>
                </a:solidFill>
                <a:effectLst/>
                <a:uLnTx/>
                <a:uFillTx/>
                <a:latin typeface="Perpet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1/7/2019</a:t>
            </a:fld>
            <a:endParaRPr kumimoji="0" lang="en-US" sz="1400" b="0" i="0" u="none" strike="noStrike" kern="1200" cap="none" spc="0" normalizeH="0" baseline="0" noProof="0">
              <a:ln>
                <a:noFill/>
              </a:ln>
              <a:solidFill>
                <a:srgbClr val="696464"/>
              </a:solidFill>
              <a:effectLst/>
              <a:uLnTx/>
              <a:uFillTx/>
              <a:latin typeface="Perpetua"/>
              <a:ea typeface="+mn-ea"/>
              <a:cs typeface="+mn-cs"/>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696464"/>
              </a:solidFill>
              <a:effectLst/>
              <a:uLnTx/>
              <a:uFillTx/>
              <a:latin typeface="Perpetua"/>
              <a:ea typeface="+mn-ea"/>
              <a:cs typeface="+mn-cs"/>
            </a:endParaRP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014E6323-CE1C-481A-A9D0-3B6AB6FD0763}"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41981459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xplosion 2 7"/>
          <p:cNvSpPr/>
          <p:nvPr/>
        </p:nvSpPr>
        <p:spPr>
          <a:xfrm>
            <a:off x="4724400" y="1676400"/>
            <a:ext cx="4419600" cy="3429000"/>
          </a:xfrm>
          <a:prstGeom prst="irregularSeal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012" y="104518"/>
            <a:ext cx="4904556" cy="5000882"/>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5" name="TextBox 4"/>
          <p:cNvSpPr txBox="1"/>
          <p:nvPr/>
        </p:nvSpPr>
        <p:spPr>
          <a:xfrm>
            <a:off x="5891464" y="326704"/>
            <a:ext cx="3151547" cy="584775"/>
          </a:xfrm>
          <a:prstGeom prst="rect">
            <a:avLst/>
          </a:prstGeom>
          <a:noFill/>
        </p:spPr>
        <p:txBody>
          <a:bodyPr wrap="square" rtlCol="0">
            <a:spAutoFit/>
          </a:bodyPr>
          <a:lstStyle/>
          <a:p>
            <a:r>
              <a:rPr lang="en-US" sz="3200" dirty="0">
                <a:solidFill>
                  <a:srgbClr val="0070C0"/>
                </a:solidFill>
              </a:rPr>
              <a:t>4</a:t>
            </a:r>
            <a:r>
              <a:rPr lang="en-US" sz="3200" baseline="30000" dirty="0">
                <a:solidFill>
                  <a:srgbClr val="0070C0"/>
                </a:solidFill>
              </a:rPr>
              <a:t>th</a:t>
            </a:r>
            <a:r>
              <a:rPr lang="en-US" sz="3200" dirty="0">
                <a:solidFill>
                  <a:srgbClr val="0070C0"/>
                </a:solidFill>
              </a:rPr>
              <a:t> Grade Practice</a:t>
            </a:r>
          </a:p>
        </p:txBody>
      </p:sp>
      <p:sp>
        <p:nvSpPr>
          <p:cNvPr id="6" name="TextBox 5"/>
          <p:cNvSpPr txBox="1"/>
          <p:nvPr/>
        </p:nvSpPr>
        <p:spPr>
          <a:xfrm>
            <a:off x="152400" y="5138819"/>
            <a:ext cx="8890611" cy="1446550"/>
          </a:xfrm>
          <a:prstGeom prst="rect">
            <a:avLst/>
          </a:prstGeom>
          <a:solidFill>
            <a:srgbClr val="FFFF00"/>
          </a:solidFill>
        </p:spPr>
        <p:txBody>
          <a:bodyPr wrap="square" rtlCol="0">
            <a:spAutoFit/>
          </a:bodyPr>
          <a:lstStyle/>
          <a:p>
            <a:r>
              <a:rPr lang="en-US" sz="4400" dirty="0"/>
              <a:t>Objective: You will be able to determine the BEST Answer</a:t>
            </a:r>
          </a:p>
        </p:txBody>
      </p:sp>
      <p:sp>
        <p:nvSpPr>
          <p:cNvPr id="7" name="TextBox 6"/>
          <p:cNvSpPr txBox="1"/>
          <p:nvPr/>
        </p:nvSpPr>
        <p:spPr>
          <a:xfrm>
            <a:off x="5768271" y="2870547"/>
            <a:ext cx="2331857" cy="1323439"/>
          </a:xfrm>
          <a:prstGeom prst="rect">
            <a:avLst/>
          </a:prstGeom>
          <a:noFill/>
        </p:spPr>
        <p:txBody>
          <a:bodyPr wrap="none" rtlCol="0">
            <a:spAutoFit/>
          </a:bodyPr>
          <a:lstStyle/>
          <a:p>
            <a:pPr algn="ctr"/>
            <a:r>
              <a:rPr lang="en-US" sz="4000" b="1" dirty="0"/>
              <a:t>Bull’s-eye </a:t>
            </a:r>
          </a:p>
          <a:p>
            <a:pPr algn="ctr"/>
            <a:r>
              <a:rPr lang="en-US" sz="4000" b="1" dirty="0"/>
              <a:t>Answer</a:t>
            </a:r>
          </a:p>
        </p:txBody>
      </p:sp>
      <p:sp>
        <p:nvSpPr>
          <p:cNvPr id="2" name="Up Arrow 1"/>
          <p:cNvSpPr/>
          <p:nvPr/>
        </p:nvSpPr>
        <p:spPr>
          <a:xfrm>
            <a:off x="1801066" y="2604959"/>
            <a:ext cx="914400" cy="1676400"/>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6024EF20-0EDD-4DA3-8256-DB79925F14EA}"/>
              </a:ext>
            </a:extLst>
          </p:cNvPr>
          <p:cNvSpPr/>
          <p:nvPr/>
        </p:nvSpPr>
        <p:spPr>
          <a:xfrm>
            <a:off x="5867401" y="849924"/>
            <a:ext cx="3151548" cy="369332"/>
          </a:xfrm>
          <a:prstGeom prst="rect">
            <a:avLst/>
          </a:prstGeom>
        </p:spPr>
        <p:txBody>
          <a:bodyPr wrap="square">
            <a:spAutoFit/>
          </a:bodyPr>
          <a:lstStyle/>
          <a:p>
            <a:r>
              <a:rPr lang="en-US" dirty="0">
                <a:solidFill>
                  <a:srgbClr val="0070C0"/>
                </a:solidFill>
              </a:rPr>
              <a:t>By Renee Cook, Brownsburg IN</a:t>
            </a:r>
          </a:p>
        </p:txBody>
      </p:sp>
    </p:spTree>
    <p:extLst>
      <p:ext uri="{BB962C8B-B14F-4D97-AF65-F5344CB8AC3E}">
        <p14:creationId xmlns:p14="http://schemas.microsoft.com/office/powerpoint/2010/main" val="654184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10" repeatCount="indefinite" fill="hold" nodeType="withEffect">
                                  <p:stCondLst>
                                    <p:cond delay="0"/>
                                  </p:stCondLst>
                                  <p:childTnLst>
                                    <p:animClr clrSpc="hsl" dir="ccw">
                                      <p:cBhvr>
                                        <p:cTn id="6" dur="5000" fill="hold"/>
                                        <p:tgtEl>
                                          <p:spTgt spid="2"/>
                                        </p:tgtEl>
                                        <p:attrNameLst>
                                          <p:attrName>fillcolor</p:attrName>
                                        </p:attrNameLst>
                                      </p:cBhvr>
                                      <p:to>
                                        <a:srgbClr val="EAFB13"/>
                                      </p:to>
                                    </p:animClr>
                                    <p:set>
                                      <p:cBhvr>
                                        <p:cTn id="7" dur="5000" fill="hold"/>
                                        <p:tgtEl>
                                          <p:spTgt spid="2"/>
                                        </p:tgtEl>
                                        <p:attrNameLst>
                                          <p:attrName>fill.type</p:attrName>
                                        </p:attrNameLst>
                                      </p:cBhvr>
                                      <p:to>
                                        <p:strVal val="solid"/>
                                      </p:to>
                                    </p:set>
                                    <p:set>
                                      <p:cBhvr>
                                        <p:cTn id="8" dur="5000" fill="hold"/>
                                        <p:tgtEl>
                                          <p:spTgt spid="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1433" y="547999"/>
            <a:ext cx="3162300" cy="6647974"/>
          </a:xfrm>
          <a:prstGeom prst="rect">
            <a:avLst/>
          </a:prstGeom>
          <a:noFill/>
        </p:spPr>
        <p:txBody>
          <a:bodyPr wrap="square" rtlCol="0">
            <a:spAutoFit/>
          </a:bodyPr>
          <a:lstStyle/>
          <a:p>
            <a:r>
              <a:rPr lang="en-US" sz="2400" b="1" dirty="0">
                <a:solidFill>
                  <a:srgbClr val="7030A0"/>
                </a:solidFill>
              </a:rPr>
              <a:t>1 Part A </a:t>
            </a:r>
          </a:p>
          <a:p>
            <a:r>
              <a:rPr lang="en-US" sz="2400" b="1" dirty="0">
                <a:solidFill>
                  <a:srgbClr val="00B050"/>
                </a:solidFill>
              </a:rPr>
              <a:t>What is the viewpoint of the author?</a:t>
            </a:r>
          </a:p>
          <a:p>
            <a:pPr marL="342900" indent="-342900">
              <a:buAutoNum type="alphaUcParenR"/>
            </a:pPr>
            <a:r>
              <a:rPr lang="en-US" sz="2400" b="1" dirty="0">
                <a:solidFill>
                  <a:srgbClr val="7030A0"/>
                </a:solidFill>
              </a:rPr>
              <a:t>There are benefits and challenges of having cell phones in schools.</a:t>
            </a:r>
          </a:p>
          <a:p>
            <a:pPr marL="342900" indent="-342900">
              <a:buAutoNum type="alphaUcParenR"/>
            </a:pPr>
            <a:r>
              <a:rPr lang="en-US" sz="2400" b="1" dirty="0">
                <a:solidFill>
                  <a:srgbClr val="7030A0"/>
                </a:solidFill>
              </a:rPr>
              <a:t>Cell phones do not belong in schools.</a:t>
            </a:r>
          </a:p>
          <a:p>
            <a:pPr marL="342900" indent="-342900">
              <a:buAutoNum type="alphaUcParenR"/>
            </a:pPr>
            <a:r>
              <a:rPr lang="en-US" sz="2400" b="1" dirty="0">
                <a:solidFill>
                  <a:srgbClr val="7030A0"/>
                </a:solidFill>
              </a:rPr>
              <a:t>Cell phones benefit students and families.</a:t>
            </a:r>
          </a:p>
          <a:p>
            <a:pPr marL="342900" indent="-342900">
              <a:buAutoNum type="alphaUcParenR"/>
            </a:pPr>
            <a:r>
              <a:rPr lang="en-US" sz="2400" b="1" dirty="0">
                <a:solidFill>
                  <a:srgbClr val="7030A0"/>
                </a:solidFill>
              </a:rPr>
              <a:t>Cell phones benefit high school students, but not elementary students.</a:t>
            </a:r>
          </a:p>
          <a:p>
            <a:pPr marL="342900" indent="-342900">
              <a:buAutoNum type="alphaUcParenR"/>
            </a:pPr>
            <a:endParaRPr lang="en-US" dirty="0">
              <a:solidFill>
                <a:srgbClr val="7030A0"/>
              </a:solidFill>
            </a:endParaRPr>
          </a:p>
        </p:txBody>
      </p:sp>
      <p:pic>
        <p:nvPicPr>
          <p:cNvPr id="7" name="Picture 6"/>
          <p:cNvPicPr>
            <a:picLocks noChangeAspect="1"/>
          </p:cNvPicPr>
          <p:nvPr/>
        </p:nvPicPr>
        <p:blipFill>
          <a:blip r:embed="rId2"/>
          <a:stretch>
            <a:fillRect/>
          </a:stretch>
        </p:blipFill>
        <p:spPr>
          <a:xfrm>
            <a:off x="3376218" y="1189525"/>
            <a:ext cx="5418782" cy="5136809"/>
          </a:xfrm>
          <a:prstGeom prst="rect">
            <a:avLst/>
          </a:prstGeom>
        </p:spPr>
      </p:pic>
      <p:sp>
        <p:nvSpPr>
          <p:cNvPr id="8" name="TextBox 7"/>
          <p:cNvSpPr txBox="1"/>
          <p:nvPr/>
        </p:nvSpPr>
        <p:spPr>
          <a:xfrm>
            <a:off x="5086456" y="3635430"/>
            <a:ext cx="821972" cy="830997"/>
          </a:xfrm>
          <a:prstGeom prst="rect">
            <a:avLst/>
          </a:prstGeom>
          <a:noFill/>
        </p:spPr>
        <p:txBody>
          <a:bodyPr wrap="square" rtlCol="0">
            <a:spAutoFit/>
          </a:bodyPr>
          <a:lstStyle/>
          <a:p>
            <a:r>
              <a:rPr lang="en-US" sz="4800" b="1" dirty="0">
                <a:latin typeface="Arial Black" pitchFamily="34" charset="0"/>
              </a:rPr>
              <a:t>C</a:t>
            </a:r>
          </a:p>
        </p:txBody>
      </p:sp>
      <p:sp>
        <p:nvSpPr>
          <p:cNvPr id="9" name="TextBox 8"/>
          <p:cNvSpPr txBox="1"/>
          <p:nvPr/>
        </p:nvSpPr>
        <p:spPr>
          <a:xfrm>
            <a:off x="3783722" y="4050928"/>
            <a:ext cx="866141" cy="830997"/>
          </a:xfrm>
          <a:prstGeom prst="rect">
            <a:avLst/>
          </a:prstGeom>
          <a:noFill/>
        </p:spPr>
        <p:txBody>
          <a:bodyPr wrap="square" rtlCol="0">
            <a:spAutoFit/>
          </a:bodyPr>
          <a:lstStyle/>
          <a:p>
            <a:r>
              <a:rPr lang="en-US" sz="4800" b="1" dirty="0">
                <a:solidFill>
                  <a:schemeClr val="bg1"/>
                </a:solidFill>
                <a:latin typeface="Arial Black" pitchFamily="34" charset="0"/>
              </a:rPr>
              <a:t>D</a:t>
            </a:r>
          </a:p>
        </p:txBody>
      </p:sp>
      <p:sp>
        <p:nvSpPr>
          <p:cNvPr id="10" name="TextBox 9"/>
          <p:cNvSpPr txBox="1"/>
          <p:nvPr/>
        </p:nvSpPr>
        <p:spPr>
          <a:xfrm>
            <a:off x="5116586" y="2926933"/>
            <a:ext cx="944880" cy="830997"/>
          </a:xfrm>
          <a:prstGeom prst="rect">
            <a:avLst/>
          </a:prstGeom>
          <a:noFill/>
        </p:spPr>
        <p:txBody>
          <a:bodyPr wrap="square" rtlCol="0">
            <a:spAutoFit/>
          </a:bodyPr>
          <a:lstStyle/>
          <a:p>
            <a:r>
              <a:rPr lang="en-US" sz="4800" b="1" dirty="0">
                <a:latin typeface="Arial Black" pitchFamily="34" charset="0"/>
              </a:rPr>
              <a:t>B</a:t>
            </a:r>
          </a:p>
        </p:txBody>
      </p:sp>
      <p:sp>
        <p:nvSpPr>
          <p:cNvPr id="11" name="TextBox 10"/>
          <p:cNvSpPr txBox="1"/>
          <p:nvPr/>
        </p:nvSpPr>
        <p:spPr>
          <a:xfrm>
            <a:off x="5650268" y="3342432"/>
            <a:ext cx="944880" cy="830997"/>
          </a:xfrm>
          <a:prstGeom prst="rect">
            <a:avLst/>
          </a:prstGeom>
          <a:noFill/>
        </p:spPr>
        <p:txBody>
          <a:bodyPr wrap="square" rtlCol="0">
            <a:spAutoFit/>
          </a:bodyPr>
          <a:lstStyle/>
          <a:p>
            <a:r>
              <a:rPr lang="en-US" sz="4800" b="1" dirty="0">
                <a:latin typeface="Arial Black" pitchFamily="34" charset="0"/>
              </a:rPr>
              <a:t>A</a:t>
            </a:r>
          </a:p>
        </p:txBody>
      </p:sp>
      <p:sp>
        <p:nvSpPr>
          <p:cNvPr id="3" name="Title 2"/>
          <p:cNvSpPr>
            <a:spLocks noGrp="1"/>
          </p:cNvSpPr>
          <p:nvPr>
            <p:ph type="title"/>
          </p:nvPr>
        </p:nvSpPr>
        <p:spPr/>
        <p:txBody>
          <a:bodyPr>
            <a:normAutofit fontScale="90000"/>
          </a:bodyPr>
          <a:lstStyle/>
          <a:p>
            <a:r>
              <a:rPr lang="en-US" b="1" dirty="0"/>
              <a:t>Are elementary school children too young to have cellphones?</a:t>
            </a:r>
            <a:br>
              <a:rPr lang="en-US" dirty="0"/>
            </a:br>
            <a:endParaRPr lang="en-US" dirty="0"/>
          </a:p>
        </p:txBody>
      </p:sp>
    </p:spTree>
    <p:extLst>
      <p:ext uri="{BB962C8B-B14F-4D97-AF65-F5344CB8AC3E}">
        <p14:creationId xmlns:p14="http://schemas.microsoft.com/office/powerpoint/2010/main" val="3237996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from="(-#ppt_w/2)" to="(#ppt_x)" calcmode="lin" valueType="num">
                                      <p:cBhvr>
                                        <p:cTn id="7" dur="600" fill="hold">
                                          <p:stCondLst>
                                            <p:cond delay="0"/>
                                          </p:stCondLst>
                                        </p:cTn>
                                        <p:tgtEl>
                                          <p:spTgt spid="9"/>
                                        </p:tgtEl>
                                        <p:attrNameLst>
                                          <p:attrName>ppt_x</p:attrName>
                                        </p:attrNameLst>
                                      </p:cBhvr>
                                    </p:anim>
                                    <p:anim from="0" to="-1.0" calcmode="lin" valueType="num">
                                      <p:cBhvr>
                                        <p:cTn id="8" dur="200" decel="50000" autoRev="1" fill="hold">
                                          <p:stCondLst>
                                            <p:cond delay="600"/>
                                          </p:stCondLst>
                                        </p:cTn>
                                        <p:tgtEl>
                                          <p:spTgt spid="9"/>
                                        </p:tgtEl>
                                        <p:attrNameLst>
                                          <p:attrName>xshear</p:attrName>
                                        </p:attrNameLst>
                                      </p:cBhvr>
                                    </p:anim>
                                    <p:animScale>
                                      <p:cBhvr>
                                        <p:cTn id="9" dur="200" decel="100000" autoRev="1" fill="hold">
                                          <p:stCondLst>
                                            <p:cond delay="600"/>
                                          </p:stCondLst>
                                        </p:cTn>
                                        <p:tgtEl>
                                          <p:spTgt spid="9"/>
                                        </p:tgtEl>
                                      </p:cBhvr>
                                      <p:from x="100000" y="100000"/>
                                      <p:to x="80000" y="100000"/>
                                    </p:animScale>
                                    <p:anim by="(#ppt_h/3+#ppt_w*0.1)" calcmode="lin" valueType="num">
                                      <p:cBhvr additive="sum">
                                        <p:cTn id="10" dur="200" decel="100000" autoRev="1" fill="hold">
                                          <p:stCondLst>
                                            <p:cond delay="600"/>
                                          </p:stCondLst>
                                        </p:cTn>
                                        <p:tgtEl>
                                          <p:spTgt spid="9"/>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5"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22" dur="1000" fill="hold"/>
                                        <p:tgtEl>
                                          <p:spTgt spid="8"/>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grpId="0" nodeType="clickEffect">
                                  <p:stCondLst>
                                    <p:cond delay="0"/>
                                  </p:stCondLst>
                                  <p:iterate type="lt">
                                    <p:tmPct val="10000"/>
                                  </p:iterate>
                                  <p:childTnLst>
                                    <p:set>
                                      <p:cBhvr>
                                        <p:cTn id="30" dur="1" fill="hold">
                                          <p:stCondLst>
                                            <p:cond delay="0"/>
                                          </p:stCondLst>
                                        </p:cTn>
                                        <p:tgtEl>
                                          <p:spTgt spid="11"/>
                                        </p:tgtEl>
                                        <p:attrNameLst>
                                          <p:attrName>style.visibility</p:attrName>
                                        </p:attrNameLst>
                                      </p:cBhvr>
                                      <p:to>
                                        <p:strVal val="visible"/>
                                      </p:to>
                                    </p:set>
                                    <p:anim by="(-#ppt_w*2)" calcmode="lin" valueType="num">
                                      <p:cBhvr rctx="PPT">
                                        <p:cTn id="31" dur="500" autoRev="1" fill="hold">
                                          <p:stCondLst>
                                            <p:cond delay="0"/>
                                          </p:stCondLst>
                                        </p:cTn>
                                        <p:tgtEl>
                                          <p:spTgt spid="11"/>
                                        </p:tgtEl>
                                        <p:attrNameLst>
                                          <p:attrName>ppt_w</p:attrName>
                                        </p:attrNameLst>
                                      </p:cBhvr>
                                    </p:anim>
                                    <p:anim by="(#ppt_w*0.50)" calcmode="lin" valueType="num">
                                      <p:cBhvr>
                                        <p:cTn id="32" dur="500" decel="50000" autoRev="1" fill="hold">
                                          <p:stCondLst>
                                            <p:cond delay="0"/>
                                          </p:stCondLst>
                                        </p:cTn>
                                        <p:tgtEl>
                                          <p:spTgt spid="11"/>
                                        </p:tgtEl>
                                        <p:attrNameLst>
                                          <p:attrName>ppt_x</p:attrName>
                                        </p:attrNameLst>
                                      </p:cBhvr>
                                    </p:anim>
                                    <p:anim from="(-#ppt_h/2)" to="(#ppt_y)" calcmode="lin" valueType="num">
                                      <p:cBhvr>
                                        <p:cTn id="33" dur="1000" fill="hold">
                                          <p:stCondLst>
                                            <p:cond delay="0"/>
                                          </p:stCondLst>
                                        </p:cTn>
                                        <p:tgtEl>
                                          <p:spTgt spid="11"/>
                                        </p:tgtEl>
                                        <p:attrNameLst>
                                          <p:attrName>ppt_y</p:attrName>
                                        </p:attrNameLst>
                                      </p:cBhvr>
                                    </p:anim>
                                    <p:animRot by="21600000">
                                      <p:cBhvr>
                                        <p:cTn id="34" dur="1000" fill="hold">
                                          <p:stCondLst>
                                            <p:cond delay="0"/>
                                          </p:stCondLst>
                                        </p:cTn>
                                        <p:tgtEl>
                                          <p:spTgt spid="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9050"/>
            <a:ext cx="3448050" cy="685800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467100" y="35643"/>
            <a:ext cx="5829300" cy="6924973"/>
          </a:xfrm>
          <a:prstGeom prst="rect">
            <a:avLst/>
          </a:prstGeom>
          <a:noFill/>
        </p:spPr>
        <p:txBody>
          <a:bodyPr wrap="square" rtlCol="0">
            <a:spAutoFit/>
          </a:bodyPr>
          <a:lstStyle/>
          <a:p>
            <a:r>
              <a:rPr lang="en-US" sz="2400" dirty="0">
                <a:solidFill>
                  <a:srgbClr val="7030A0"/>
                </a:solidFill>
              </a:rPr>
              <a:t>1 Part B</a:t>
            </a:r>
          </a:p>
          <a:p>
            <a:r>
              <a:rPr lang="en-US" sz="2800" b="1" dirty="0">
                <a:solidFill>
                  <a:srgbClr val="00B050"/>
                </a:solidFill>
              </a:rPr>
              <a:t>Which statement from the text best proves your answer?</a:t>
            </a:r>
            <a:endParaRPr lang="en-US" sz="2800" b="1" dirty="0">
              <a:solidFill>
                <a:srgbClr val="7030A0"/>
              </a:solidFill>
            </a:endParaRPr>
          </a:p>
          <a:p>
            <a:pPr marL="342900" indent="-342900">
              <a:buAutoNum type="alphaUcParenR"/>
            </a:pPr>
            <a:r>
              <a:rPr lang="en-US" sz="2800" b="1" dirty="0">
                <a:solidFill>
                  <a:srgbClr val="7030A0"/>
                </a:solidFill>
              </a:rPr>
              <a:t>More schools are letting students have cellphones. And it's not just high schools and middle schools.</a:t>
            </a:r>
          </a:p>
          <a:p>
            <a:pPr marL="342900" indent="-342900">
              <a:buAutoNum type="alphaUcParenR"/>
            </a:pPr>
            <a:r>
              <a:rPr lang="en-US" sz="2800" b="1" dirty="0">
                <a:solidFill>
                  <a:srgbClr val="7030A0"/>
                </a:solidFill>
              </a:rPr>
              <a:t>Some parents want young students to carry cellphones. They can stay in touch for safety or planning. Other parents worry that cellphones could be distracting.</a:t>
            </a:r>
          </a:p>
          <a:p>
            <a:pPr marL="342900" indent="-342900">
              <a:buAutoNum type="alphaUcParenR"/>
            </a:pPr>
            <a:r>
              <a:rPr lang="en-US" sz="2800" b="1" dirty="0">
                <a:solidFill>
                  <a:srgbClr val="7030A0"/>
                </a:solidFill>
              </a:rPr>
              <a:t>Catherine </a:t>
            </a:r>
            <a:r>
              <a:rPr lang="en-US" sz="2800" b="1" dirty="0" err="1">
                <a:solidFill>
                  <a:srgbClr val="7030A0"/>
                </a:solidFill>
              </a:rPr>
              <a:t>Carpela</a:t>
            </a:r>
            <a:r>
              <a:rPr lang="en-US" sz="2800" b="1" dirty="0">
                <a:solidFill>
                  <a:srgbClr val="7030A0"/>
                </a:solidFill>
              </a:rPr>
              <a:t> is a teacher in Maryland. She doesn't like the idea of phones in schools.</a:t>
            </a:r>
          </a:p>
          <a:p>
            <a:pPr marL="342900" indent="-342900">
              <a:buAutoNum type="alphaUcParenR"/>
            </a:pPr>
            <a:r>
              <a:rPr lang="en-US" sz="2800" b="1" dirty="0">
                <a:solidFill>
                  <a:srgbClr val="7030A0"/>
                </a:solidFill>
              </a:rPr>
              <a:t>Many kids already bring phones to school. School leaders know this</a:t>
            </a:r>
            <a:r>
              <a:rPr lang="en-US" sz="2800" b="1" dirty="0">
                <a:solidFill>
                  <a:prstClr val="black"/>
                </a:solidFill>
              </a:rPr>
              <a:t>.</a:t>
            </a:r>
            <a:endParaRPr lang="en-US" sz="2800" b="1" dirty="0">
              <a:solidFill>
                <a:srgbClr val="7030A0"/>
              </a:solidFill>
            </a:endParaRPr>
          </a:p>
        </p:txBody>
      </p:sp>
      <p:sp>
        <p:nvSpPr>
          <p:cNvPr id="10" name="Rectangle 9"/>
          <p:cNvSpPr/>
          <p:nvPr/>
        </p:nvSpPr>
        <p:spPr>
          <a:xfrm>
            <a:off x="-19050" y="917138"/>
            <a:ext cx="3438115" cy="296906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2123" y="-177003"/>
            <a:ext cx="3406942" cy="7386638"/>
          </a:xfrm>
          <a:prstGeom prst="rect">
            <a:avLst/>
          </a:prstGeom>
          <a:noFill/>
        </p:spPr>
        <p:txBody>
          <a:bodyPr wrap="square" rtlCol="0">
            <a:spAutoFit/>
          </a:bodyPr>
          <a:lstStyle/>
          <a:p>
            <a:r>
              <a:rPr lang="en-US" sz="2400" b="1" dirty="0">
                <a:solidFill>
                  <a:srgbClr val="7030A0"/>
                </a:solidFill>
              </a:rPr>
              <a:t>1 Part A </a:t>
            </a:r>
          </a:p>
          <a:p>
            <a:r>
              <a:rPr lang="en-US" sz="2400" b="1" dirty="0">
                <a:solidFill>
                  <a:srgbClr val="00B050"/>
                </a:solidFill>
              </a:rPr>
              <a:t>What is the viewpoint of the author?</a:t>
            </a:r>
          </a:p>
          <a:p>
            <a:pPr marL="342900" indent="-342900">
              <a:buAutoNum type="alphaUcParenR"/>
            </a:pPr>
            <a:r>
              <a:rPr lang="en-US" sz="3200" b="1" dirty="0">
                <a:solidFill>
                  <a:srgbClr val="7030A0"/>
                </a:solidFill>
              </a:rPr>
              <a:t>There are benefits and challenges of having cell phones in schools</a:t>
            </a:r>
            <a:r>
              <a:rPr lang="en-US" sz="2400" b="1" dirty="0">
                <a:solidFill>
                  <a:srgbClr val="7030A0"/>
                </a:solidFill>
              </a:rPr>
              <a:t>.</a:t>
            </a:r>
          </a:p>
          <a:p>
            <a:pPr marL="342900" indent="-342900">
              <a:buAutoNum type="alphaUcParenR"/>
            </a:pPr>
            <a:r>
              <a:rPr lang="en-US" sz="2400" b="1" dirty="0">
                <a:solidFill>
                  <a:srgbClr val="7030A0"/>
                </a:solidFill>
              </a:rPr>
              <a:t>Cell phones do not belong in schools.</a:t>
            </a:r>
          </a:p>
          <a:p>
            <a:pPr marL="342900" indent="-342900">
              <a:buAutoNum type="alphaUcParenR"/>
            </a:pPr>
            <a:r>
              <a:rPr lang="en-US" sz="2400" b="1" dirty="0">
                <a:solidFill>
                  <a:srgbClr val="7030A0"/>
                </a:solidFill>
              </a:rPr>
              <a:t>Cell phones benefit students and families.</a:t>
            </a:r>
          </a:p>
          <a:p>
            <a:pPr marL="342900" indent="-342900">
              <a:buAutoNum type="alphaUcParenR"/>
            </a:pPr>
            <a:r>
              <a:rPr lang="en-US" sz="2400" b="1" dirty="0">
                <a:solidFill>
                  <a:srgbClr val="7030A0"/>
                </a:solidFill>
              </a:rPr>
              <a:t>Cell phones benefit high school students, but not elementary students.</a:t>
            </a:r>
          </a:p>
          <a:p>
            <a:pPr marL="342900" indent="-342900">
              <a:buAutoNum type="alphaUcParenR"/>
            </a:pPr>
            <a:endParaRPr lang="en-US" dirty="0">
              <a:solidFill>
                <a:srgbClr val="7030A0"/>
              </a:solidFill>
            </a:endParaRPr>
          </a:p>
        </p:txBody>
      </p:sp>
    </p:spTree>
    <p:extLst>
      <p:ext uri="{BB962C8B-B14F-4D97-AF65-F5344CB8AC3E}">
        <p14:creationId xmlns:p14="http://schemas.microsoft.com/office/powerpoint/2010/main" val="2159363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3725218" y="1396856"/>
            <a:ext cx="5418782" cy="5136809"/>
          </a:xfrm>
          <a:prstGeom prst="rect">
            <a:avLst/>
          </a:prstGeom>
        </p:spPr>
      </p:pic>
      <p:sp>
        <p:nvSpPr>
          <p:cNvPr id="8" name="TextBox 7"/>
          <p:cNvSpPr txBox="1"/>
          <p:nvPr/>
        </p:nvSpPr>
        <p:spPr>
          <a:xfrm>
            <a:off x="5337664" y="3654824"/>
            <a:ext cx="821972" cy="830997"/>
          </a:xfrm>
          <a:prstGeom prst="rect">
            <a:avLst/>
          </a:prstGeom>
          <a:noFill/>
        </p:spPr>
        <p:txBody>
          <a:bodyPr wrap="square" rtlCol="0">
            <a:spAutoFit/>
          </a:bodyPr>
          <a:lstStyle/>
          <a:p>
            <a:r>
              <a:rPr lang="en-US" sz="4800" b="1" dirty="0">
                <a:latin typeface="Arial Black" pitchFamily="34" charset="0"/>
              </a:rPr>
              <a:t>C</a:t>
            </a:r>
          </a:p>
        </p:txBody>
      </p:sp>
      <p:sp>
        <p:nvSpPr>
          <p:cNvPr id="9" name="TextBox 8"/>
          <p:cNvSpPr txBox="1"/>
          <p:nvPr/>
        </p:nvSpPr>
        <p:spPr>
          <a:xfrm>
            <a:off x="4873447" y="4035686"/>
            <a:ext cx="866141" cy="830997"/>
          </a:xfrm>
          <a:prstGeom prst="rect">
            <a:avLst/>
          </a:prstGeom>
          <a:noFill/>
        </p:spPr>
        <p:txBody>
          <a:bodyPr wrap="square" rtlCol="0">
            <a:spAutoFit/>
          </a:bodyPr>
          <a:lstStyle/>
          <a:p>
            <a:r>
              <a:rPr lang="en-US" sz="4800" b="1" dirty="0">
                <a:latin typeface="Arial Black" pitchFamily="34" charset="0"/>
              </a:rPr>
              <a:t>D</a:t>
            </a:r>
          </a:p>
        </p:txBody>
      </p:sp>
      <p:sp>
        <p:nvSpPr>
          <p:cNvPr id="10" name="TextBox 9"/>
          <p:cNvSpPr txBox="1"/>
          <p:nvPr/>
        </p:nvSpPr>
        <p:spPr>
          <a:xfrm>
            <a:off x="4770797" y="3349885"/>
            <a:ext cx="944880" cy="830997"/>
          </a:xfrm>
          <a:prstGeom prst="rect">
            <a:avLst/>
          </a:prstGeom>
          <a:noFill/>
        </p:spPr>
        <p:txBody>
          <a:bodyPr wrap="square" rtlCol="0">
            <a:spAutoFit/>
          </a:bodyPr>
          <a:lstStyle/>
          <a:p>
            <a:r>
              <a:rPr lang="en-US" sz="4800" b="1" dirty="0">
                <a:latin typeface="Arial Black" pitchFamily="34" charset="0"/>
              </a:rPr>
              <a:t>A</a:t>
            </a:r>
          </a:p>
        </p:txBody>
      </p:sp>
      <p:sp>
        <p:nvSpPr>
          <p:cNvPr id="11" name="TextBox 10"/>
          <p:cNvSpPr txBox="1"/>
          <p:nvPr/>
        </p:nvSpPr>
        <p:spPr>
          <a:xfrm>
            <a:off x="5993852" y="3635430"/>
            <a:ext cx="944880" cy="830997"/>
          </a:xfrm>
          <a:prstGeom prst="rect">
            <a:avLst/>
          </a:prstGeom>
          <a:noFill/>
        </p:spPr>
        <p:txBody>
          <a:bodyPr wrap="square" rtlCol="0">
            <a:spAutoFit/>
          </a:bodyPr>
          <a:lstStyle/>
          <a:p>
            <a:r>
              <a:rPr lang="en-US" sz="4800" b="1" dirty="0">
                <a:latin typeface="Arial Black" pitchFamily="34" charset="0"/>
              </a:rPr>
              <a:t>B</a:t>
            </a:r>
          </a:p>
        </p:txBody>
      </p:sp>
      <p:sp>
        <p:nvSpPr>
          <p:cNvPr id="13" name="Title 2"/>
          <p:cNvSpPr txBox="1">
            <a:spLocks/>
          </p:cNvSpPr>
          <p:nvPr/>
        </p:nvSpPr>
        <p:spPr>
          <a:xfrm>
            <a:off x="4267201" y="132194"/>
            <a:ext cx="4876800" cy="1143000"/>
          </a:xfrm>
          <a:prstGeom prst="rect">
            <a:avLst/>
          </a:prstGeom>
        </p:spPr>
        <p:txBody>
          <a:bodyPr vert="horz" lIns="91440" tIns="45720" rIns="91440" bIns="45720" rtlCol="0" anchor="ctr">
            <a:normAutofit fontScale="3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400" b="1" dirty="0"/>
              <a:t>Are elementary school children too young to have cellphones?</a:t>
            </a:r>
            <a:br>
              <a:rPr lang="en-US" dirty="0"/>
            </a:br>
            <a:endParaRPr lang="en-US" dirty="0"/>
          </a:p>
        </p:txBody>
      </p:sp>
      <p:sp>
        <p:nvSpPr>
          <p:cNvPr id="14" name="TextBox 13"/>
          <p:cNvSpPr txBox="1"/>
          <p:nvPr/>
        </p:nvSpPr>
        <p:spPr>
          <a:xfrm>
            <a:off x="46431" y="0"/>
            <a:ext cx="3734945" cy="6924973"/>
          </a:xfrm>
          <a:prstGeom prst="rect">
            <a:avLst/>
          </a:prstGeom>
          <a:noFill/>
        </p:spPr>
        <p:txBody>
          <a:bodyPr wrap="square" rtlCol="0">
            <a:spAutoFit/>
          </a:bodyPr>
          <a:lstStyle/>
          <a:p>
            <a:r>
              <a:rPr lang="en-US" sz="2400" dirty="0">
                <a:solidFill>
                  <a:srgbClr val="7030A0"/>
                </a:solidFill>
              </a:rPr>
              <a:t>1 Part B</a:t>
            </a:r>
          </a:p>
          <a:p>
            <a:r>
              <a:rPr lang="en-US" sz="2100" b="1" dirty="0">
                <a:solidFill>
                  <a:srgbClr val="00B050"/>
                </a:solidFill>
              </a:rPr>
              <a:t>Which statement from the text best proves your answer?</a:t>
            </a:r>
            <a:endParaRPr lang="en-US" sz="2100" b="1" dirty="0">
              <a:solidFill>
                <a:srgbClr val="7030A0"/>
              </a:solidFill>
            </a:endParaRPr>
          </a:p>
          <a:p>
            <a:pPr marL="342900" indent="-342900">
              <a:buAutoNum type="alphaUcParenR"/>
            </a:pPr>
            <a:r>
              <a:rPr lang="en-US" sz="2100" b="1" dirty="0">
                <a:solidFill>
                  <a:srgbClr val="7030A0"/>
                </a:solidFill>
              </a:rPr>
              <a:t>More schools are letting students have cellphones. And it's not just high schools and middle schools.</a:t>
            </a:r>
          </a:p>
          <a:p>
            <a:pPr marL="342900" indent="-342900">
              <a:buAutoNum type="alphaUcParenR"/>
            </a:pPr>
            <a:r>
              <a:rPr lang="en-US" sz="2100" b="1" dirty="0">
                <a:solidFill>
                  <a:srgbClr val="7030A0"/>
                </a:solidFill>
              </a:rPr>
              <a:t>Some parents want young students to carry cellphones. They can stay in touch for safety or planning. Other parents worry that cellphones could be distracting.</a:t>
            </a:r>
          </a:p>
          <a:p>
            <a:pPr marL="342900" indent="-342900">
              <a:buAutoNum type="alphaUcParenR"/>
            </a:pPr>
            <a:r>
              <a:rPr lang="en-US" sz="2100" b="1" dirty="0">
                <a:solidFill>
                  <a:srgbClr val="7030A0"/>
                </a:solidFill>
              </a:rPr>
              <a:t>Catherine </a:t>
            </a:r>
            <a:r>
              <a:rPr lang="en-US" sz="2100" b="1" dirty="0" err="1">
                <a:solidFill>
                  <a:srgbClr val="7030A0"/>
                </a:solidFill>
              </a:rPr>
              <a:t>Carpela</a:t>
            </a:r>
            <a:r>
              <a:rPr lang="en-US" sz="2100" b="1" dirty="0">
                <a:solidFill>
                  <a:srgbClr val="7030A0"/>
                </a:solidFill>
              </a:rPr>
              <a:t> is a teacher in Maryland. She doesn't like the idea of phones in school.</a:t>
            </a:r>
          </a:p>
          <a:p>
            <a:pPr marL="342900" indent="-342900">
              <a:buAutoNum type="alphaUcParenR"/>
            </a:pPr>
            <a:r>
              <a:rPr lang="en-US" sz="2100" b="1" dirty="0">
                <a:solidFill>
                  <a:srgbClr val="7030A0"/>
                </a:solidFill>
              </a:rPr>
              <a:t>Many kids already bring phones to school. School leaders know this</a:t>
            </a:r>
            <a:r>
              <a:rPr lang="en-US" sz="2100" b="1" dirty="0">
                <a:solidFill>
                  <a:prstClr val="black"/>
                </a:solidFill>
              </a:rPr>
              <a:t>.</a:t>
            </a:r>
            <a:endParaRPr lang="en-US" sz="2100" b="1" dirty="0">
              <a:solidFill>
                <a:srgbClr val="7030A0"/>
              </a:solidFill>
            </a:endParaRPr>
          </a:p>
        </p:txBody>
      </p:sp>
    </p:spTree>
    <p:extLst>
      <p:ext uri="{BB962C8B-B14F-4D97-AF65-F5344CB8AC3E}">
        <p14:creationId xmlns:p14="http://schemas.microsoft.com/office/powerpoint/2010/main" val="1532791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from="(-#ppt_w/2)" to="(#ppt_x)" calcmode="lin" valueType="num">
                                      <p:cBhvr>
                                        <p:cTn id="7" dur="600" fill="hold">
                                          <p:stCondLst>
                                            <p:cond delay="0"/>
                                          </p:stCondLst>
                                        </p:cTn>
                                        <p:tgtEl>
                                          <p:spTgt spid="9"/>
                                        </p:tgtEl>
                                        <p:attrNameLst>
                                          <p:attrName>ppt_x</p:attrName>
                                        </p:attrNameLst>
                                      </p:cBhvr>
                                    </p:anim>
                                    <p:anim from="0" to="-1.0" calcmode="lin" valueType="num">
                                      <p:cBhvr>
                                        <p:cTn id="8" dur="200" decel="50000" autoRev="1" fill="hold">
                                          <p:stCondLst>
                                            <p:cond delay="600"/>
                                          </p:stCondLst>
                                        </p:cTn>
                                        <p:tgtEl>
                                          <p:spTgt spid="9"/>
                                        </p:tgtEl>
                                        <p:attrNameLst>
                                          <p:attrName>xshear</p:attrName>
                                        </p:attrNameLst>
                                      </p:cBhvr>
                                    </p:anim>
                                    <p:animScale>
                                      <p:cBhvr>
                                        <p:cTn id="9" dur="200" decel="100000" autoRev="1" fill="hold">
                                          <p:stCondLst>
                                            <p:cond delay="600"/>
                                          </p:stCondLst>
                                        </p:cTn>
                                        <p:tgtEl>
                                          <p:spTgt spid="9"/>
                                        </p:tgtEl>
                                      </p:cBhvr>
                                      <p:from x="100000" y="100000"/>
                                      <p:to x="80000" y="100000"/>
                                    </p:animScale>
                                    <p:anim by="(#ppt_h/3+#ppt_w*0.1)" calcmode="lin" valueType="num">
                                      <p:cBhvr additive="sum">
                                        <p:cTn id="10" dur="200" decel="100000" autoRev="1" fill="hold">
                                          <p:stCondLst>
                                            <p:cond delay="600"/>
                                          </p:stCondLst>
                                        </p:cTn>
                                        <p:tgtEl>
                                          <p:spTgt spid="9"/>
                                        </p:tgtEl>
                                        <p:attrNameLst>
                                          <p:attrName>ppt_x</p:attrName>
                                        </p:attrNameLst>
                                      </p:cBhvr>
                                    </p:anim>
                                  </p:childTnLst>
                                </p:cTn>
                              </p:par>
                              <p:par>
                                <p:cTn id="11" presetID="2" presetClass="entr" presetSubtype="4"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22" dur="1000" fill="hold"/>
                                        <p:tgtEl>
                                          <p:spTgt spid="8"/>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grpId="0" nodeType="clickEffect">
                                  <p:stCondLst>
                                    <p:cond delay="0"/>
                                  </p:stCondLst>
                                  <p:iterate type="lt">
                                    <p:tmPct val="10000"/>
                                  </p:iterate>
                                  <p:childTnLst>
                                    <p:set>
                                      <p:cBhvr>
                                        <p:cTn id="30" dur="1" fill="hold">
                                          <p:stCondLst>
                                            <p:cond delay="0"/>
                                          </p:stCondLst>
                                        </p:cTn>
                                        <p:tgtEl>
                                          <p:spTgt spid="11"/>
                                        </p:tgtEl>
                                        <p:attrNameLst>
                                          <p:attrName>style.visibility</p:attrName>
                                        </p:attrNameLst>
                                      </p:cBhvr>
                                      <p:to>
                                        <p:strVal val="visible"/>
                                      </p:to>
                                    </p:set>
                                    <p:anim by="(-#ppt_w*2)" calcmode="lin" valueType="num">
                                      <p:cBhvr rctx="PPT">
                                        <p:cTn id="31" dur="500" autoRev="1" fill="hold">
                                          <p:stCondLst>
                                            <p:cond delay="0"/>
                                          </p:stCondLst>
                                        </p:cTn>
                                        <p:tgtEl>
                                          <p:spTgt spid="11"/>
                                        </p:tgtEl>
                                        <p:attrNameLst>
                                          <p:attrName>ppt_w</p:attrName>
                                        </p:attrNameLst>
                                      </p:cBhvr>
                                    </p:anim>
                                    <p:anim by="(#ppt_w*0.50)" calcmode="lin" valueType="num">
                                      <p:cBhvr>
                                        <p:cTn id="32" dur="500" decel="50000" autoRev="1" fill="hold">
                                          <p:stCondLst>
                                            <p:cond delay="0"/>
                                          </p:stCondLst>
                                        </p:cTn>
                                        <p:tgtEl>
                                          <p:spTgt spid="11"/>
                                        </p:tgtEl>
                                        <p:attrNameLst>
                                          <p:attrName>ppt_x</p:attrName>
                                        </p:attrNameLst>
                                      </p:cBhvr>
                                    </p:anim>
                                    <p:anim from="(-#ppt_h/2)" to="(#ppt_y)" calcmode="lin" valueType="num">
                                      <p:cBhvr>
                                        <p:cTn id="33" dur="1000" fill="hold">
                                          <p:stCondLst>
                                            <p:cond delay="0"/>
                                          </p:stCondLst>
                                        </p:cTn>
                                        <p:tgtEl>
                                          <p:spTgt spid="11"/>
                                        </p:tgtEl>
                                        <p:attrNameLst>
                                          <p:attrName>ppt_y</p:attrName>
                                        </p:attrNameLst>
                                      </p:cBhvr>
                                    </p:anim>
                                    <p:animRot by="21600000">
                                      <p:cBhvr>
                                        <p:cTn id="34" dur="1000" fill="hold">
                                          <p:stCondLst>
                                            <p:cond delay="0"/>
                                          </p:stCondLst>
                                        </p:cTn>
                                        <p:tgtEl>
                                          <p:spTgt spid="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9050"/>
            <a:ext cx="3322539" cy="7386638"/>
          </a:xfrm>
          <a:prstGeom prst="rect">
            <a:avLst/>
          </a:prstGeom>
          <a:noFill/>
        </p:spPr>
        <p:txBody>
          <a:bodyPr wrap="square" rtlCol="0">
            <a:spAutoFit/>
          </a:bodyPr>
          <a:lstStyle/>
          <a:p>
            <a:r>
              <a:rPr lang="en-US" sz="2400" b="1" dirty="0">
                <a:solidFill>
                  <a:srgbClr val="7030A0"/>
                </a:solidFill>
              </a:rPr>
              <a:t>2 Part A</a:t>
            </a:r>
          </a:p>
          <a:p>
            <a:r>
              <a:rPr lang="en-US" sz="2400" b="1" dirty="0">
                <a:solidFill>
                  <a:srgbClr val="00B050"/>
                </a:solidFill>
              </a:rPr>
              <a:t>Read the section “Making Sure Students Use Phones in the Right Way.”  What is the main idea of this section?</a:t>
            </a:r>
          </a:p>
          <a:p>
            <a:pPr marL="342900" indent="-342900">
              <a:buAutoNum type="alphaUcParenR"/>
            </a:pPr>
            <a:r>
              <a:rPr lang="en-US" sz="2350" b="1" dirty="0">
                <a:solidFill>
                  <a:srgbClr val="7030A0"/>
                </a:solidFill>
              </a:rPr>
              <a:t>There are no challenges of having cell phones in school.</a:t>
            </a:r>
          </a:p>
          <a:p>
            <a:pPr marL="342900" indent="-342900">
              <a:buAutoNum type="alphaUcParenR"/>
            </a:pPr>
            <a:r>
              <a:rPr lang="en-US" sz="2350" b="1" dirty="0">
                <a:solidFill>
                  <a:srgbClr val="7030A0"/>
                </a:solidFill>
              </a:rPr>
              <a:t>Cell phones in schools have many drawbacks.</a:t>
            </a:r>
          </a:p>
          <a:p>
            <a:pPr marL="342900" indent="-342900">
              <a:buAutoNum type="alphaUcParenR"/>
            </a:pPr>
            <a:r>
              <a:rPr lang="en-US" sz="2350" b="1" dirty="0">
                <a:solidFill>
                  <a:srgbClr val="7030A0"/>
                </a:solidFill>
              </a:rPr>
              <a:t>If used correctly, cell phones could benefit students in school.</a:t>
            </a:r>
          </a:p>
          <a:p>
            <a:pPr marL="342900" indent="-342900">
              <a:buAutoNum type="alphaUcParenR"/>
            </a:pPr>
            <a:r>
              <a:rPr lang="en-US" sz="2350" b="1" dirty="0">
                <a:solidFill>
                  <a:srgbClr val="7030A0"/>
                </a:solidFill>
              </a:rPr>
              <a:t>Deciding when to get a cell phone for your child is a difficult choice for parents.</a:t>
            </a:r>
          </a:p>
          <a:p>
            <a:pPr marL="342900" indent="-342900">
              <a:buAutoNum type="alphaUcParenR"/>
            </a:pPr>
            <a:endParaRPr lang="en-US" dirty="0">
              <a:solidFill>
                <a:srgbClr val="7030A0"/>
              </a:solidFill>
            </a:endParaRPr>
          </a:p>
        </p:txBody>
      </p:sp>
      <p:sp>
        <p:nvSpPr>
          <p:cNvPr id="7" name="Title 1"/>
          <p:cNvSpPr>
            <a:spLocks noGrp="1"/>
          </p:cNvSpPr>
          <p:nvPr>
            <p:ph type="title"/>
          </p:nvPr>
        </p:nvSpPr>
        <p:spPr>
          <a:xfrm>
            <a:off x="3104694" y="2819400"/>
            <a:ext cx="6046233" cy="1143000"/>
          </a:xfrm>
        </p:spPr>
        <p:txBody>
          <a:bodyPr>
            <a:normAutofit fontScale="90000"/>
          </a:bodyPr>
          <a:lstStyle/>
          <a:p>
            <a:pPr lvl="0" algn="l">
              <a:spcBef>
                <a:spcPts val="0"/>
              </a:spcBef>
            </a:pPr>
            <a:br>
              <a:rPr lang="en-US" b="1" dirty="0"/>
            </a:br>
            <a:r>
              <a:rPr lang="en-US" sz="1800" b="1" dirty="0"/>
              <a:t> </a:t>
            </a:r>
            <a:r>
              <a:rPr lang="en-US" sz="1800" dirty="0">
                <a:solidFill>
                  <a:prstClr val="black"/>
                </a:solidFill>
                <a:ea typeface="+mn-ea"/>
                <a:cs typeface="+mn-cs"/>
              </a:rPr>
              <a:t>More schools are letting students have cellphones. And it's not just high schools and middle schools. Many elementary schools are considering allowing students to bring phones to school. </a:t>
            </a:r>
            <a:br>
              <a:rPr lang="en-US" sz="1800" dirty="0">
                <a:solidFill>
                  <a:prstClr val="black"/>
                </a:solidFill>
                <a:ea typeface="+mn-ea"/>
                <a:cs typeface="+mn-cs"/>
              </a:rPr>
            </a:br>
            <a:r>
              <a:rPr lang="en-US" sz="1800" b="1" dirty="0">
                <a:solidFill>
                  <a:prstClr val="black"/>
                </a:solidFill>
                <a:ea typeface="+mn-ea"/>
                <a:cs typeface="+mn-cs"/>
              </a:rPr>
              <a:t>Every School Has A Different Rule</a:t>
            </a:r>
            <a:br>
              <a:rPr lang="en-US" sz="1800" b="1" dirty="0">
                <a:solidFill>
                  <a:prstClr val="black"/>
                </a:solidFill>
                <a:ea typeface="+mn-ea"/>
                <a:cs typeface="+mn-cs"/>
              </a:rPr>
            </a:br>
            <a:r>
              <a:rPr lang="en-US" sz="1800" dirty="0">
                <a:solidFill>
                  <a:prstClr val="black"/>
                </a:solidFill>
                <a:ea typeface="+mn-ea"/>
                <a:cs typeface="+mn-cs"/>
              </a:rPr>
              <a:t>	Schools have different rules for cellphones. Some students are allowed to bring cellphones. But they can only use them in an emergency. Some schools require families ask permission for their child to bring a phone. </a:t>
            </a:r>
            <a:br>
              <a:rPr lang="en-US" sz="1800" dirty="0">
                <a:solidFill>
                  <a:prstClr val="black"/>
                </a:solidFill>
                <a:ea typeface="+mn-ea"/>
                <a:cs typeface="+mn-cs"/>
              </a:rPr>
            </a:br>
            <a:r>
              <a:rPr lang="en-US" sz="1800" dirty="0">
                <a:solidFill>
                  <a:prstClr val="black"/>
                </a:solidFill>
                <a:ea typeface="+mn-ea"/>
                <a:cs typeface="+mn-cs"/>
              </a:rPr>
              <a:t>	Some parents want young students to carry cellphones. They can stay in touch for safety or planning. Other parents worry that cellphones could be distracting. They also worry that cellphones would cause problems. Not all families have enough money to buy them.</a:t>
            </a:r>
            <a:br>
              <a:rPr lang="en-US" sz="1800" dirty="0">
                <a:solidFill>
                  <a:prstClr val="black"/>
                </a:solidFill>
                <a:ea typeface="+mn-ea"/>
                <a:cs typeface="+mn-cs"/>
              </a:rPr>
            </a:br>
            <a:r>
              <a:rPr lang="en-US" sz="1800" dirty="0">
                <a:solidFill>
                  <a:prstClr val="black"/>
                </a:solidFill>
                <a:ea typeface="+mn-ea"/>
                <a:cs typeface="+mn-cs"/>
              </a:rPr>
              <a:t>	Catherine </a:t>
            </a:r>
            <a:r>
              <a:rPr lang="en-US" sz="1800" dirty="0" err="1">
                <a:solidFill>
                  <a:prstClr val="black"/>
                </a:solidFill>
                <a:ea typeface="+mn-ea"/>
                <a:cs typeface="+mn-cs"/>
              </a:rPr>
              <a:t>Carpela</a:t>
            </a:r>
            <a:r>
              <a:rPr lang="en-US" sz="1800" dirty="0">
                <a:solidFill>
                  <a:prstClr val="black"/>
                </a:solidFill>
                <a:ea typeface="+mn-ea"/>
                <a:cs typeface="+mn-cs"/>
              </a:rPr>
              <a:t> is a teacher in Maryland. She doesn't like the idea. She says teachers would have to monitor cellphone use. She wants to spend that time teaching.</a:t>
            </a:r>
            <a:br>
              <a:rPr lang="en-US" sz="1800" dirty="0">
                <a:solidFill>
                  <a:prstClr val="black"/>
                </a:solidFill>
                <a:ea typeface="+mn-ea"/>
                <a:cs typeface="+mn-cs"/>
              </a:rPr>
            </a:br>
            <a:r>
              <a:rPr lang="en-US" sz="1800" b="1" dirty="0">
                <a:solidFill>
                  <a:prstClr val="black"/>
                </a:solidFill>
                <a:ea typeface="+mn-ea"/>
                <a:cs typeface="+mn-cs"/>
              </a:rPr>
              <a:t>Making Sure Students Use Phones In The Right Way</a:t>
            </a:r>
            <a:br>
              <a:rPr lang="en-US" sz="1800" b="1" dirty="0">
                <a:solidFill>
                  <a:prstClr val="black"/>
                </a:solidFill>
                <a:ea typeface="+mn-ea"/>
                <a:cs typeface="+mn-cs"/>
              </a:rPr>
            </a:br>
            <a:r>
              <a:rPr lang="en-US" sz="1800" dirty="0">
                <a:solidFill>
                  <a:prstClr val="black"/>
                </a:solidFill>
                <a:ea typeface="+mn-ea"/>
                <a:cs typeface="+mn-cs"/>
              </a:rPr>
              <a:t>	Many kids already bring phones to school. School leaders know this. They think the rule would make sure students use them appropriately. Sherwin Collette helps schools with technology. He said the rule change is in line with a bigger idea. Cellphones could add to other technology being used in the classroom. They could even help students learn. </a:t>
            </a:r>
            <a:br>
              <a:rPr lang="en-US" sz="1800" dirty="0">
                <a:solidFill>
                  <a:prstClr val="black"/>
                </a:solidFill>
                <a:ea typeface="+mn-ea"/>
                <a:cs typeface="+mn-cs"/>
              </a:rPr>
            </a:br>
            <a:r>
              <a:rPr lang="en-US" sz="1800" dirty="0">
                <a:solidFill>
                  <a:prstClr val="black"/>
                </a:solidFill>
                <a:ea typeface="+mn-ea"/>
                <a:cs typeface="+mn-cs"/>
              </a:rPr>
              <a:t>	Amanda </a:t>
            </a:r>
            <a:r>
              <a:rPr lang="en-US" sz="1800" dirty="0" err="1">
                <a:solidFill>
                  <a:prstClr val="black"/>
                </a:solidFill>
                <a:ea typeface="+mn-ea"/>
                <a:cs typeface="+mn-cs"/>
              </a:rPr>
              <a:t>Lenhart</a:t>
            </a:r>
            <a:r>
              <a:rPr lang="en-US" sz="1800" dirty="0">
                <a:solidFill>
                  <a:prstClr val="black"/>
                </a:solidFill>
                <a:ea typeface="+mn-ea"/>
                <a:cs typeface="+mn-cs"/>
              </a:rPr>
              <a:t> studies teenagers and technology. She said it's common for kids to get a cellphone around age 10.</a:t>
            </a:r>
            <a:br>
              <a:rPr lang="en-US" sz="1800" dirty="0">
                <a:solidFill>
                  <a:prstClr val="black"/>
                </a:solidFill>
                <a:ea typeface="+mn-ea"/>
                <a:cs typeface="+mn-cs"/>
              </a:rPr>
            </a:br>
            <a:r>
              <a:rPr lang="en-US" sz="1800" dirty="0">
                <a:solidFill>
                  <a:prstClr val="black"/>
                </a:solidFill>
                <a:ea typeface="+mn-ea"/>
                <a:cs typeface="+mn-cs"/>
              </a:rPr>
              <a:t>	"What age should a child have a cellphone?" </a:t>
            </a:r>
            <a:r>
              <a:rPr lang="en-US" sz="1800" dirty="0" err="1">
                <a:solidFill>
                  <a:prstClr val="black"/>
                </a:solidFill>
                <a:ea typeface="+mn-ea"/>
                <a:cs typeface="+mn-cs"/>
              </a:rPr>
              <a:t>Lenhart</a:t>
            </a:r>
            <a:r>
              <a:rPr lang="en-US" sz="1800" dirty="0">
                <a:solidFill>
                  <a:prstClr val="black"/>
                </a:solidFill>
                <a:ea typeface="+mn-ea"/>
                <a:cs typeface="+mn-cs"/>
              </a:rPr>
              <a:t> said.</a:t>
            </a:r>
            <a:br>
              <a:rPr lang="en-US" sz="1800" dirty="0">
                <a:solidFill>
                  <a:prstClr val="black"/>
                </a:solidFill>
                <a:ea typeface="+mn-ea"/>
                <a:cs typeface="+mn-cs"/>
              </a:rPr>
            </a:br>
            <a:r>
              <a:rPr lang="en-US" sz="1800" dirty="0">
                <a:solidFill>
                  <a:prstClr val="black"/>
                </a:solidFill>
                <a:ea typeface="+mn-ea"/>
                <a:cs typeface="+mn-cs"/>
              </a:rPr>
              <a:t>	It can be a hard choice for parents to make.</a:t>
            </a:r>
            <a:br>
              <a:rPr lang="en-US" sz="1800" dirty="0">
                <a:solidFill>
                  <a:prstClr val="black"/>
                </a:solidFill>
                <a:ea typeface="+mn-ea"/>
                <a:cs typeface="+mn-cs"/>
              </a:rPr>
            </a:br>
            <a:endParaRPr lang="en-US" sz="1800" dirty="0"/>
          </a:p>
        </p:txBody>
      </p:sp>
      <p:sp>
        <p:nvSpPr>
          <p:cNvPr id="8" name="Content Placeholder 2"/>
          <p:cNvSpPr txBox="1">
            <a:spLocks/>
          </p:cNvSpPr>
          <p:nvPr/>
        </p:nvSpPr>
        <p:spPr>
          <a:xfrm>
            <a:off x="3406942" y="913124"/>
            <a:ext cx="5659582" cy="596091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a:p>
        </p:txBody>
      </p:sp>
      <p:sp>
        <p:nvSpPr>
          <p:cNvPr id="9" name="Rectangle 8"/>
          <p:cNvSpPr/>
          <p:nvPr/>
        </p:nvSpPr>
        <p:spPr>
          <a:xfrm>
            <a:off x="1828800" y="0"/>
            <a:ext cx="8273990" cy="461665"/>
          </a:xfrm>
          <a:prstGeom prst="rect">
            <a:avLst/>
          </a:prstGeom>
        </p:spPr>
        <p:txBody>
          <a:bodyPr wrap="square">
            <a:spAutoFit/>
          </a:bodyPr>
          <a:lstStyle/>
          <a:p>
            <a:r>
              <a:rPr lang="en-US" sz="2000" b="1" dirty="0"/>
              <a:t>Are elementary school children too young to have cellphones</a:t>
            </a:r>
            <a:r>
              <a:rPr lang="en-US" sz="2400" b="1" dirty="0"/>
              <a:t>?</a:t>
            </a:r>
            <a:endParaRPr lang="en-US" sz="2400" dirty="0"/>
          </a:p>
        </p:txBody>
      </p:sp>
    </p:spTree>
    <p:extLst>
      <p:ext uri="{BB962C8B-B14F-4D97-AF65-F5344CB8AC3E}">
        <p14:creationId xmlns:p14="http://schemas.microsoft.com/office/powerpoint/2010/main" val="1688965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3512218" y="1369004"/>
            <a:ext cx="5418782" cy="5136809"/>
          </a:xfrm>
          <a:prstGeom prst="rect">
            <a:avLst/>
          </a:prstGeom>
        </p:spPr>
      </p:pic>
      <p:sp>
        <p:nvSpPr>
          <p:cNvPr id="8" name="TextBox 7"/>
          <p:cNvSpPr txBox="1"/>
          <p:nvPr/>
        </p:nvSpPr>
        <p:spPr>
          <a:xfrm>
            <a:off x="5193367" y="3814908"/>
            <a:ext cx="821972" cy="830997"/>
          </a:xfrm>
          <a:prstGeom prst="rect">
            <a:avLst/>
          </a:prstGeom>
          <a:noFill/>
        </p:spPr>
        <p:txBody>
          <a:bodyPr wrap="square" rtlCol="0">
            <a:spAutoFit/>
          </a:bodyPr>
          <a:lstStyle/>
          <a:p>
            <a:r>
              <a:rPr lang="en-US" sz="4800" b="1" dirty="0">
                <a:latin typeface="Arial Black" pitchFamily="34" charset="0"/>
              </a:rPr>
              <a:t>A</a:t>
            </a:r>
          </a:p>
        </p:txBody>
      </p:sp>
      <p:sp>
        <p:nvSpPr>
          <p:cNvPr id="9" name="TextBox 8"/>
          <p:cNvSpPr txBox="1"/>
          <p:nvPr/>
        </p:nvSpPr>
        <p:spPr>
          <a:xfrm>
            <a:off x="4792383" y="4285520"/>
            <a:ext cx="1273645" cy="830997"/>
          </a:xfrm>
          <a:prstGeom prst="rect">
            <a:avLst/>
          </a:prstGeom>
          <a:noFill/>
        </p:spPr>
        <p:txBody>
          <a:bodyPr wrap="square" rtlCol="0">
            <a:spAutoFit/>
          </a:bodyPr>
          <a:lstStyle/>
          <a:p>
            <a:r>
              <a:rPr lang="en-US" sz="4800" b="1" dirty="0">
                <a:latin typeface="Arial Black" pitchFamily="34" charset="0"/>
              </a:rPr>
              <a:t>D</a:t>
            </a:r>
          </a:p>
        </p:txBody>
      </p:sp>
      <p:sp>
        <p:nvSpPr>
          <p:cNvPr id="10" name="TextBox 9"/>
          <p:cNvSpPr txBox="1"/>
          <p:nvPr/>
        </p:nvSpPr>
        <p:spPr>
          <a:xfrm>
            <a:off x="4626088" y="3454523"/>
            <a:ext cx="944880" cy="830997"/>
          </a:xfrm>
          <a:prstGeom prst="rect">
            <a:avLst/>
          </a:prstGeom>
          <a:noFill/>
        </p:spPr>
        <p:txBody>
          <a:bodyPr wrap="square" rtlCol="0">
            <a:spAutoFit/>
          </a:bodyPr>
          <a:lstStyle/>
          <a:p>
            <a:r>
              <a:rPr lang="en-US" sz="4800" b="1" dirty="0">
                <a:latin typeface="Arial Black" pitchFamily="34" charset="0"/>
              </a:rPr>
              <a:t>B</a:t>
            </a:r>
          </a:p>
        </p:txBody>
      </p:sp>
      <p:sp>
        <p:nvSpPr>
          <p:cNvPr id="11" name="TextBox 10"/>
          <p:cNvSpPr txBox="1"/>
          <p:nvPr/>
        </p:nvSpPr>
        <p:spPr>
          <a:xfrm>
            <a:off x="5870062" y="3597864"/>
            <a:ext cx="944880" cy="830997"/>
          </a:xfrm>
          <a:prstGeom prst="rect">
            <a:avLst/>
          </a:prstGeom>
          <a:noFill/>
        </p:spPr>
        <p:txBody>
          <a:bodyPr wrap="square" rtlCol="0">
            <a:spAutoFit/>
          </a:bodyPr>
          <a:lstStyle/>
          <a:p>
            <a:r>
              <a:rPr lang="en-US" sz="4800" b="1" dirty="0">
                <a:latin typeface="Arial Black" pitchFamily="34" charset="0"/>
              </a:rPr>
              <a:t>C</a:t>
            </a:r>
          </a:p>
        </p:txBody>
      </p:sp>
      <p:sp>
        <p:nvSpPr>
          <p:cNvPr id="12" name="TextBox 11"/>
          <p:cNvSpPr txBox="1"/>
          <p:nvPr/>
        </p:nvSpPr>
        <p:spPr>
          <a:xfrm>
            <a:off x="0" y="-19050"/>
            <a:ext cx="3322539" cy="7386638"/>
          </a:xfrm>
          <a:prstGeom prst="rect">
            <a:avLst/>
          </a:prstGeom>
          <a:noFill/>
        </p:spPr>
        <p:txBody>
          <a:bodyPr wrap="square" rtlCol="0">
            <a:spAutoFit/>
          </a:bodyPr>
          <a:lstStyle/>
          <a:p>
            <a:r>
              <a:rPr lang="en-US" sz="2400" b="1" dirty="0">
                <a:solidFill>
                  <a:srgbClr val="7030A0"/>
                </a:solidFill>
              </a:rPr>
              <a:t>2 Part A</a:t>
            </a:r>
          </a:p>
          <a:p>
            <a:r>
              <a:rPr lang="en-US" sz="2400" b="1" dirty="0">
                <a:solidFill>
                  <a:srgbClr val="00B050"/>
                </a:solidFill>
              </a:rPr>
              <a:t>Read the section “Making Sure Students Use Phones in the Right Way.”  What is the main idea of this section?</a:t>
            </a:r>
          </a:p>
          <a:p>
            <a:pPr marL="342900" indent="-342900">
              <a:buAutoNum type="alphaUcParenR"/>
            </a:pPr>
            <a:r>
              <a:rPr lang="en-US" sz="2350" b="1" dirty="0">
                <a:solidFill>
                  <a:srgbClr val="7030A0"/>
                </a:solidFill>
              </a:rPr>
              <a:t>There are no challenges of having cell phones in school.</a:t>
            </a:r>
          </a:p>
          <a:p>
            <a:pPr marL="342900" indent="-342900">
              <a:buAutoNum type="alphaUcParenR"/>
            </a:pPr>
            <a:r>
              <a:rPr lang="en-US" sz="2350" b="1" dirty="0">
                <a:solidFill>
                  <a:srgbClr val="7030A0"/>
                </a:solidFill>
              </a:rPr>
              <a:t>Cell phones in schools have many drawbacks.</a:t>
            </a:r>
          </a:p>
          <a:p>
            <a:pPr marL="342900" indent="-342900">
              <a:buAutoNum type="alphaUcParenR"/>
            </a:pPr>
            <a:r>
              <a:rPr lang="en-US" sz="2350" b="1" dirty="0">
                <a:solidFill>
                  <a:srgbClr val="7030A0"/>
                </a:solidFill>
              </a:rPr>
              <a:t>If used correctly, cell phones could benefit students in school.</a:t>
            </a:r>
          </a:p>
          <a:p>
            <a:pPr marL="342900" indent="-342900">
              <a:buAutoNum type="alphaUcParenR"/>
            </a:pPr>
            <a:r>
              <a:rPr lang="en-US" sz="2350" b="1" dirty="0">
                <a:solidFill>
                  <a:srgbClr val="7030A0"/>
                </a:solidFill>
              </a:rPr>
              <a:t>Deciding when to get a cell phone for your child is a difficult choice for parents.</a:t>
            </a:r>
          </a:p>
          <a:p>
            <a:pPr marL="342900" indent="-342900">
              <a:buAutoNum type="alphaUcParenR"/>
            </a:pPr>
            <a:endParaRPr lang="en-US" dirty="0">
              <a:solidFill>
                <a:srgbClr val="7030A0"/>
              </a:solidFill>
            </a:endParaRPr>
          </a:p>
        </p:txBody>
      </p:sp>
      <p:sp>
        <p:nvSpPr>
          <p:cNvPr id="13" name="Title 2"/>
          <p:cNvSpPr txBox="1">
            <a:spLocks/>
          </p:cNvSpPr>
          <p:nvPr/>
        </p:nvSpPr>
        <p:spPr>
          <a:xfrm>
            <a:off x="4267201" y="132194"/>
            <a:ext cx="4876800" cy="1143000"/>
          </a:xfrm>
          <a:prstGeom prst="rect">
            <a:avLst/>
          </a:prstGeom>
        </p:spPr>
        <p:txBody>
          <a:bodyPr vert="horz" lIns="91440" tIns="45720" rIns="91440" bIns="45720" rtlCol="0" anchor="ctr">
            <a:normAutofit fontScale="3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400" b="1" dirty="0"/>
              <a:t>Are elementary school children too young to have cellphones?</a:t>
            </a:r>
            <a:br>
              <a:rPr lang="en-US" dirty="0"/>
            </a:br>
            <a:endParaRPr lang="en-US" dirty="0"/>
          </a:p>
        </p:txBody>
      </p:sp>
    </p:spTree>
    <p:extLst>
      <p:ext uri="{BB962C8B-B14F-4D97-AF65-F5344CB8AC3E}">
        <p14:creationId xmlns:p14="http://schemas.microsoft.com/office/powerpoint/2010/main" val="781340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from="(-#ppt_w/2)" to="(#ppt_x)" calcmode="lin" valueType="num">
                                      <p:cBhvr>
                                        <p:cTn id="7" dur="600" fill="hold">
                                          <p:stCondLst>
                                            <p:cond delay="0"/>
                                          </p:stCondLst>
                                        </p:cTn>
                                        <p:tgtEl>
                                          <p:spTgt spid="9"/>
                                        </p:tgtEl>
                                        <p:attrNameLst>
                                          <p:attrName>ppt_x</p:attrName>
                                        </p:attrNameLst>
                                      </p:cBhvr>
                                    </p:anim>
                                    <p:anim from="0" to="-1.0" calcmode="lin" valueType="num">
                                      <p:cBhvr>
                                        <p:cTn id="8" dur="200" decel="50000" autoRev="1" fill="hold">
                                          <p:stCondLst>
                                            <p:cond delay="600"/>
                                          </p:stCondLst>
                                        </p:cTn>
                                        <p:tgtEl>
                                          <p:spTgt spid="9"/>
                                        </p:tgtEl>
                                        <p:attrNameLst>
                                          <p:attrName>xshear</p:attrName>
                                        </p:attrNameLst>
                                      </p:cBhvr>
                                    </p:anim>
                                    <p:animScale>
                                      <p:cBhvr>
                                        <p:cTn id="9" dur="200" decel="100000" autoRev="1" fill="hold">
                                          <p:stCondLst>
                                            <p:cond delay="600"/>
                                          </p:stCondLst>
                                        </p:cTn>
                                        <p:tgtEl>
                                          <p:spTgt spid="9"/>
                                        </p:tgtEl>
                                      </p:cBhvr>
                                      <p:from x="100000" y="100000"/>
                                      <p:to x="80000" y="100000"/>
                                    </p:animScale>
                                    <p:anim by="(#ppt_h/3+#ppt_w*0.1)" calcmode="lin" valueType="num">
                                      <p:cBhvr additive="sum">
                                        <p:cTn id="10" dur="200" decel="100000" autoRev="1" fill="hold">
                                          <p:stCondLst>
                                            <p:cond delay="600"/>
                                          </p:stCondLst>
                                        </p:cTn>
                                        <p:tgtEl>
                                          <p:spTgt spid="9"/>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5"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22"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23"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24" dur="1000" fill="hold"/>
                                        <p:tgtEl>
                                          <p:spTgt spid="8"/>
                                        </p:tgtEl>
                                        <p:attrNameLst>
                                          <p:attrName>ppt_h</p:attrName>
                                        </p:attrNameLst>
                                      </p:cBhvr>
                                      <p:tavLst>
                                        <p:tav tm="0">
                                          <p:val>
                                            <p:strVal val="#ppt_h"/>
                                          </p:val>
                                        </p:tav>
                                        <p:tav tm="100000">
                                          <p:val>
                                            <p:strVal val="#ppt_h"/>
                                          </p:val>
                                        </p:tav>
                                      </p:tavLst>
                                    </p:anim>
                                    <p:anim calcmode="lin" valueType="num">
                                      <p:cBhvr>
                                        <p:cTn id="25"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26"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27"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28" dur="1000" decel="50000">
                                          <p:stCondLst>
                                            <p:cond delay="0"/>
                                          </p:stCondLst>
                                        </p:cTn>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56" presetClass="entr" presetSubtype="0" fill="hold" grpId="0" nodeType="clickEffect">
                                  <p:stCondLst>
                                    <p:cond delay="0"/>
                                  </p:stCondLst>
                                  <p:iterate type="lt">
                                    <p:tmPct val="10000"/>
                                  </p:iterate>
                                  <p:childTnLst>
                                    <p:set>
                                      <p:cBhvr>
                                        <p:cTn id="32" dur="1" fill="hold">
                                          <p:stCondLst>
                                            <p:cond delay="0"/>
                                          </p:stCondLst>
                                        </p:cTn>
                                        <p:tgtEl>
                                          <p:spTgt spid="11"/>
                                        </p:tgtEl>
                                        <p:attrNameLst>
                                          <p:attrName>style.visibility</p:attrName>
                                        </p:attrNameLst>
                                      </p:cBhvr>
                                      <p:to>
                                        <p:strVal val="visible"/>
                                      </p:to>
                                    </p:set>
                                    <p:anim by="(-#ppt_w*2)" calcmode="lin" valueType="num">
                                      <p:cBhvr rctx="PPT">
                                        <p:cTn id="33" dur="500" autoRev="1" fill="hold">
                                          <p:stCondLst>
                                            <p:cond delay="0"/>
                                          </p:stCondLst>
                                        </p:cTn>
                                        <p:tgtEl>
                                          <p:spTgt spid="11"/>
                                        </p:tgtEl>
                                        <p:attrNameLst>
                                          <p:attrName>ppt_w</p:attrName>
                                        </p:attrNameLst>
                                      </p:cBhvr>
                                    </p:anim>
                                    <p:anim by="(#ppt_w*0.50)" calcmode="lin" valueType="num">
                                      <p:cBhvr>
                                        <p:cTn id="34" dur="500" decel="50000" autoRev="1" fill="hold">
                                          <p:stCondLst>
                                            <p:cond delay="0"/>
                                          </p:stCondLst>
                                        </p:cTn>
                                        <p:tgtEl>
                                          <p:spTgt spid="11"/>
                                        </p:tgtEl>
                                        <p:attrNameLst>
                                          <p:attrName>ppt_x</p:attrName>
                                        </p:attrNameLst>
                                      </p:cBhvr>
                                    </p:anim>
                                    <p:anim from="(-#ppt_h/2)" to="(#ppt_y)" calcmode="lin" valueType="num">
                                      <p:cBhvr>
                                        <p:cTn id="35" dur="1000" fill="hold">
                                          <p:stCondLst>
                                            <p:cond delay="0"/>
                                          </p:stCondLst>
                                        </p:cTn>
                                        <p:tgtEl>
                                          <p:spTgt spid="11"/>
                                        </p:tgtEl>
                                        <p:attrNameLst>
                                          <p:attrName>ppt_y</p:attrName>
                                        </p:attrNameLst>
                                      </p:cBhvr>
                                    </p:anim>
                                    <p:animRot by="21600000">
                                      <p:cBhvr>
                                        <p:cTn id="36" dur="1000" fill="hold">
                                          <p:stCondLst>
                                            <p:cond delay="0"/>
                                          </p:stCondLst>
                                        </p:cTn>
                                        <p:tgtEl>
                                          <p:spTgt spid="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3962400" cy="685800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4038600"/>
            <a:ext cx="3962400" cy="108585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239491" y="685800"/>
            <a:ext cx="4876800" cy="4893647"/>
          </a:xfrm>
          <a:prstGeom prst="rect">
            <a:avLst/>
          </a:prstGeom>
          <a:noFill/>
        </p:spPr>
        <p:txBody>
          <a:bodyPr wrap="square" rtlCol="0">
            <a:spAutoFit/>
          </a:bodyPr>
          <a:lstStyle/>
          <a:p>
            <a:r>
              <a:rPr lang="en-US" sz="2600" b="1" dirty="0">
                <a:solidFill>
                  <a:srgbClr val="7030A0"/>
                </a:solidFill>
              </a:rPr>
              <a:t>2 Part B</a:t>
            </a:r>
          </a:p>
          <a:p>
            <a:r>
              <a:rPr lang="en-US" sz="2600" b="1" dirty="0">
                <a:solidFill>
                  <a:srgbClr val="00B050"/>
                </a:solidFill>
              </a:rPr>
              <a:t>Which sentence best proves your answer?</a:t>
            </a:r>
          </a:p>
          <a:p>
            <a:pPr marL="342900" indent="-342900">
              <a:buAutoNum type="alphaUcParenR"/>
            </a:pPr>
            <a:r>
              <a:rPr lang="en-US" sz="2600" b="1" dirty="0">
                <a:solidFill>
                  <a:srgbClr val="7030A0"/>
                </a:solidFill>
              </a:rPr>
              <a:t>Many kids already bring their phones to school.</a:t>
            </a:r>
          </a:p>
          <a:p>
            <a:pPr marL="342900" indent="-342900">
              <a:buAutoNum type="alphaUcParenR"/>
            </a:pPr>
            <a:r>
              <a:rPr lang="en-US" sz="2600" b="1" dirty="0">
                <a:solidFill>
                  <a:srgbClr val="7030A0"/>
                </a:solidFill>
              </a:rPr>
              <a:t>She said it’s common for kids to get a cellphone around age 10.</a:t>
            </a:r>
          </a:p>
          <a:p>
            <a:pPr marL="342900" indent="-342900">
              <a:buAutoNum type="alphaUcParenR"/>
            </a:pPr>
            <a:r>
              <a:rPr lang="en-US" sz="2600" b="1" dirty="0">
                <a:solidFill>
                  <a:srgbClr val="7030A0"/>
                </a:solidFill>
              </a:rPr>
              <a:t>It can be a hard choice for parents to make.</a:t>
            </a:r>
          </a:p>
          <a:p>
            <a:pPr marL="342900" indent="-342900">
              <a:buAutoNum type="alphaUcParenR"/>
            </a:pPr>
            <a:r>
              <a:rPr lang="en-US" sz="2600" b="1" dirty="0">
                <a:solidFill>
                  <a:srgbClr val="7030A0"/>
                </a:solidFill>
              </a:rPr>
              <a:t>Cellphones could add to other technology being used in the classroom.</a:t>
            </a:r>
            <a:endParaRPr lang="en-US" dirty="0">
              <a:solidFill>
                <a:srgbClr val="7030A0"/>
              </a:solidFill>
            </a:endParaRPr>
          </a:p>
        </p:txBody>
      </p:sp>
      <p:sp>
        <p:nvSpPr>
          <p:cNvPr id="6" name="TextBox 5"/>
          <p:cNvSpPr txBox="1"/>
          <p:nvPr/>
        </p:nvSpPr>
        <p:spPr>
          <a:xfrm>
            <a:off x="0" y="-19050"/>
            <a:ext cx="3581400" cy="6924973"/>
          </a:xfrm>
          <a:prstGeom prst="rect">
            <a:avLst/>
          </a:prstGeom>
          <a:noFill/>
        </p:spPr>
        <p:txBody>
          <a:bodyPr wrap="square" rtlCol="0">
            <a:spAutoFit/>
          </a:bodyPr>
          <a:lstStyle/>
          <a:p>
            <a:r>
              <a:rPr lang="en-US" sz="2400" b="1" dirty="0">
                <a:solidFill>
                  <a:srgbClr val="7030A0"/>
                </a:solidFill>
              </a:rPr>
              <a:t>2 Part A</a:t>
            </a:r>
          </a:p>
          <a:p>
            <a:r>
              <a:rPr lang="en-US" sz="2400" b="1" dirty="0">
                <a:solidFill>
                  <a:srgbClr val="00B050"/>
                </a:solidFill>
              </a:rPr>
              <a:t>Read the section “Making Sure Students Use Phones in the Right Way.”  What is the main idea of this section?</a:t>
            </a:r>
          </a:p>
          <a:p>
            <a:pPr marL="342900" indent="-342900">
              <a:buAutoNum type="alphaUcParenR"/>
            </a:pPr>
            <a:r>
              <a:rPr lang="en-US" sz="2350" b="1" dirty="0">
                <a:solidFill>
                  <a:srgbClr val="7030A0"/>
                </a:solidFill>
              </a:rPr>
              <a:t>There are no challenges of having cell phones in school.</a:t>
            </a:r>
          </a:p>
          <a:p>
            <a:pPr marL="342900" indent="-342900">
              <a:buAutoNum type="alphaUcParenR"/>
            </a:pPr>
            <a:r>
              <a:rPr lang="en-US" sz="2350" b="1" dirty="0">
                <a:solidFill>
                  <a:srgbClr val="7030A0"/>
                </a:solidFill>
              </a:rPr>
              <a:t>Cell phones in schools have many drawbacks.</a:t>
            </a:r>
          </a:p>
          <a:p>
            <a:pPr marL="342900" indent="-342900">
              <a:buAutoNum type="alphaUcParenR"/>
            </a:pPr>
            <a:r>
              <a:rPr lang="en-US" sz="2350" b="1" dirty="0">
                <a:solidFill>
                  <a:srgbClr val="7030A0"/>
                </a:solidFill>
              </a:rPr>
              <a:t>If used correctly, cell phones could benefit students in school.</a:t>
            </a:r>
          </a:p>
          <a:p>
            <a:pPr marL="342900" indent="-342900">
              <a:buAutoNum type="alphaUcParenR"/>
            </a:pPr>
            <a:r>
              <a:rPr lang="en-US" sz="2350" b="1" dirty="0">
                <a:solidFill>
                  <a:srgbClr val="7030A0"/>
                </a:solidFill>
              </a:rPr>
              <a:t>Deciding when to get a cell phone for your child is a difficult choice for parents.</a:t>
            </a:r>
          </a:p>
          <a:p>
            <a:pPr marL="342900" indent="-342900">
              <a:buAutoNum type="alphaUcParenR"/>
            </a:pPr>
            <a:endParaRPr lang="en-US" dirty="0">
              <a:solidFill>
                <a:srgbClr val="7030A0"/>
              </a:solidFill>
            </a:endParaRPr>
          </a:p>
        </p:txBody>
      </p:sp>
    </p:spTree>
    <p:extLst>
      <p:ext uri="{BB962C8B-B14F-4D97-AF65-F5344CB8AC3E}">
        <p14:creationId xmlns:p14="http://schemas.microsoft.com/office/powerpoint/2010/main" val="10959056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3628719" y="1259697"/>
            <a:ext cx="5418782" cy="5136809"/>
          </a:xfrm>
          <a:prstGeom prst="rect">
            <a:avLst/>
          </a:prstGeom>
        </p:spPr>
      </p:pic>
      <p:sp>
        <p:nvSpPr>
          <p:cNvPr id="8" name="TextBox 7"/>
          <p:cNvSpPr txBox="1"/>
          <p:nvPr/>
        </p:nvSpPr>
        <p:spPr>
          <a:xfrm>
            <a:off x="5338957" y="3705602"/>
            <a:ext cx="821972" cy="830997"/>
          </a:xfrm>
          <a:prstGeom prst="rect">
            <a:avLst/>
          </a:prstGeom>
          <a:noFill/>
        </p:spPr>
        <p:txBody>
          <a:bodyPr wrap="square" rtlCol="0">
            <a:spAutoFit/>
          </a:bodyPr>
          <a:lstStyle/>
          <a:p>
            <a:r>
              <a:rPr lang="en-US" sz="4800" b="1" dirty="0">
                <a:latin typeface="Arial Black" pitchFamily="34" charset="0"/>
              </a:rPr>
              <a:t>A</a:t>
            </a:r>
          </a:p>
        </p:txBody>
      </p:sp>
      <p:sp>
        <p:nvSpPr>
          <p:cNvPr id="9" name="TextBox 8"/>
          <p:cNvSpPr txBox="1"/>
          <p:nvPr/>
        </p:nvSpPr>
        <p:spPr>
          <a:xfrm>
            <a:off x="4752287" y="3953046"/>
            <a:ext cx="866141" cy="830997"/>
          </a:xfrm>
          <a:prstGeom prst="rect">
            <a:avLst/>
          </a:prstGeom>
          <a:noFill/>
        </p:spPr>
        <p:txBody>
          <a:bodyPr wrap="square" rtlCol="0">
            <a:spAutoFit/>
          </a:bodyPr>
          <a:lstStyle/>
          <a:p>
            <a:r>
              <a:rPr lang="en-US" sz="4800" b="1" dirty="0">
                <a:solidFill>
                  <a:schemeClr val="tx1">
                    <a:lumMod val="95000"/>
                    <a:lumOff val="5000"/>
                  </a:schemeClr>
                </a:solidFill>
                <a:latin typeface="Arial Black" pitchFamily="34" charset="0"/>
              </a:rPr>
              <a:t>B</a:t>
            </a:r>
          </a:p>
        </p:txBody>
      </p:sp>
      <p:sp>
        <p:nvSpPr>
          <p:cNvPr id="10" name="TextBox 9"/>
          <p:cNvSpPr txBox="1"/>
          <p:nvPr/>
        </p:nvSpPr>
        <p:spPr>
          <a:xfrm>
            <a:off x="4712918" y="2997106"/>
            <a:ext cx="944880" cy="830997"/>
          </a:xfrm>
          <a:prstGeom prst="rect">
            <a:avLst/>
          </a:prstGeom>
          <a:noFill/>
        </p:spPr>
        <p:txBody>
          <a:bodyPr wrap="square" rtlCol="0">
            <a:spAutoFit/>
          </a:bodyPr>
          <a:lstStyle/>
          <a:p>
            <a:r>
              <a:rPr lang="en-US" sz="4800" b="1" dirty="0">
                <a:latin typeface="Arial Black" pitchFamily="34" charset="0"/>
              </a:rPr>
              <a:t>C</a:t>
            </a:r>
          </a:p>
        </p:txBody>
      </p:sp>
      <p:sp>
        <p:nvSpPr>
          <p:cNvPr id="11" name="TextBox 10"/>
          <p:cNvSpPr txBox="1"/>
          <p:nvPr/>
        </p:nvSpPr>
        <p:spPr>
          <a:xfrm>
            <a:off x="5902769" y="3412604"/>
            <a:ext cx="944880" cy="830997"/>
          </a:xfrm>
          <a:prstGeom prst="rect">
            <a:avLst/>
          </a:prstGeom>
          <a:noFill/>
        </p:spPr>
        <p:txBody>
          <a:bodyPr wrap="square" rtlCol="0">
            <a:spAutoFit/>
          </a:bodyPr>
          <a:lstStyle/>
          <a:p>
            <a:r>
              <a:rPr lang="en-US" sz="4800" b="1" dirty="0">
                <a:latin typeface="Arial Black" pitchFamily="34" charset="0"/>
              </a:rPr>
              <a:t>D</a:t>
            </a:r>
          </a:p>
        </p:txBody>
      </p:sp>
      <p:sp>
        <p:nvSpPr>
          <p:cNvPr id="13" name="TextBox 12"/>
          <p:cNvSpPr txBox="1"/>
          <p:nvPr/>
        </p:nvSpPr>
        <p:spPr>
          <a:xfrm>
            <a:off x="85845" y="-43122"/>
            <a:ext cx="3542874" cy="6894195"/>
          </a:xfrm>
          <a:prstGeom prst="rect">
            <a:avLst/>
          </a:prstGeom>
          <a:noFill/>
        </p:spPr>
        <p:txBody>
          <a:bodyPr wrap="square" rtlCol="0">
            <a:spAutoFit/>
          </a:bodyPr>
          <a:lstStyle/>
          <a:p>
            <a:r>
              <a:rPr lang="en-US" sz="2600" b="1" dirty="0">
                <a:solidFill>
                  <a:srgbClr val="7030A0"/>
                </a:solidFill>
              </a:rPr>
              <a:t>2 Part B</a:t>
            </a:r>
          </a:p>
          <a:p>
            <a:r>
              <a:rPr lang="en-US" sz="2600" b="1" dirty="0">
                <a:solidFill>
                  <a:srgbClr val="00B050"/>
                </a:solidFill>
              </a:rPr>
              <a:t>Which sentence best proves your answer?</a:t>
            </a:r>
          </a:p>
          <a:p>
            <a:pPr marL="342900" indent="-342900">
              <a:buAutoNum type="alphaUcParenR"/>
            </a:pPr>
            <a:r>
              <a:rPr lang="en-US" sz="2600" b="1" dirty="0">
                <a:solidFill>
                  <a:srgbClr val="7030A0"/>
                </a:solidFill>
              </a:rPr>
              <a:t>Many kids already bring their phones to school.</a:t>
            </a:r>
          </a:p>
          <a:p>
            <a:pPr marL="342900" indent="-342900">
              <a:buAutoNum type="alphaUcParenR"/>
            </a:pPr>
            <a:r>
              <a:rPr lang="en-US" sz="2600" b="1" dirty="0">
                <a:solidFill>
                  <a:srgbClr val="7030A0"/>
                </a:solidFill>
              </a:rPr>
              <a:t>She said it’s common for kids to get a cellphone around age 10.</a:t>
            </a:r>
          </a:p>
          <a:p>
            <a:pPr marL="342900" indent="-342900">
              <a:buAutoNum type="alphaUcParenR"/>
            </a:pPr>
            <a:r>
              <a:rPr lang="en-US" sz="2600" b="1" dirty="0">
                <a:solidFill>
                  <a:srgbClr val="7030A0"/>
                </a:solidFill>
              </a:rPr>
              <a:t>It can be a hard choice for parents to make.</a:t>
            </a:r>
          </a:p>
          <a:p>
            <a:pPr marL="342900" indent="-342900">
              <a:buAutoNum type="alphaUcParenR"/>
            </a:pPr>
            <a:r>
              <a:rPr lang="en-US" sz="2600" b="1" dirty="0">
                <a:solidFill>
                  <a:srgbClr val="7030A0"/>
                </a:solidFill>
              </a:rPr>
              <a:t>Cellphones could add to other technology being used in the classroom.</a:t>
            </a:r>
            <a:endParaRPr lang="en-US" dirty="0">
              <a:solidFill>
                <a:srgbClr val="7030A0"/>
              </a:solidFill>
            </a:endParaRPr>
          </a:p>
        </p:txBody>
      </p:sp>
      <p:sp>
        <p:nvSpPr>
          <p:cNvPr id="14" name="Title 2"/>
          <p:cNvSpPr txBox="1">
            <a:spLocks noGrp="1"/>
          </p:cNvSpPr>
          <p:nvPr>
            <p:ph type="title"/>
          </p:nvPr>
        </p:nvSpPr>
        <p:spPr>
          <a:xfrm>
            <a:off x="4036222" y="274638"/>
            <a:ext cx="4650577"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b="1" dirty="0"/>
              <a:t>Are elementary school children too young to have cellphones?</a:t>
            </a:r>
            <a:br>
              <a:rPr lang="en-US" sz="1400" dirty="0"/>
            </a:br>
            <a:endParaRPr lang="en-US" sz="1400" dirty="0"/>
          </a:p>
        </p:txBody>
      </p:sp>
    </p:spTree>
    <p:extLst>
      <p:ext uri="{BB962C8B-B14F-4D97-AF65-F5344CB8AC3E}">
        <p14:creationId xmlns:p14="http://schemas.microsoft.com/office/powerpoint/2010/main" val="445257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from="(-#ppt_w/2)" to="(#ppt_x)" calcmode="lin" valueType="num">
                                      <p:cBhvr>
                                        <p:cTn id="7" dur="600" fill="hold">
                                          <p:stCondLst>
                                            <p:cond delay="0"/>
                                          </p:stCondLst>
                                        </p:cTn>
                                        <p:tgtEl>
                                          <p:spTgt spid="9"/>
                                        </p:tgtEl>
                                        <p:attrNameLst>
                                          <p:attrName>ppt_x</p:attrName>
                                        </p:attrNameLst>
                                      </p:cBhvr>
                                    </p:anim>
                                    <p:anim from="0" to="-1.0" calcmode="lin" valueType="num">
                                      <p:cBhvr>
                                        <p:cTn id="8" dur="200" decel="50000" autoRev="1" fill="hold">
                                          <p:stCondLst>
                                            <p:cond delay="600"/>
                                          </p:stCondLst>
                                        </p:cTn>
                                        <p:tgtEl>
                                          <p:spTgt spid="9"/>
                                        </p:tgtEl>
                                        <p:attrNameLst>
                                          <p:attrName>xshear</p:attrName>
                                        </p:attrNameLst>
                                      </p:cBhvr>
                                    </p:anim>
                                    <p:animScale>
                                      <p:cBhvr>
                                        <p:cTn id="9" dur="200" decel="100000" autoRev="1" fill="hold">
                                          <p:stCondLst>
                                            <p:cond delay="600"/>
                                          </p:stCondLst>
                                        </p:cTn>
                                        <p:tgtEl>
                                          <p:spTgt spid="9"/>
                                        </p:tgtEl>
                                      </p:cBhvr>
                                      <p:from x="100000" y="100000"/>
                                      <p:to x="80000" y="100000"/>
                                    </p:animScale>
                                    <p:anim by="(#ppt_h/3+#ppt_w*0.1)" calcmode="lin" valueType="num">
                                      <p:cBhvr additive="sum">
                                        <p:cTn id="10" dur="200" decel="100000" autoRev="1" fill="hold">
                                          <p:stCondLst>
                                            <p:cond delay="600"/>
                                          </p:stCondLst>
                                        </p:cTn>
                                        <p:tgtEl>
                                          <p:spTgt spid="9"/>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5"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22"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23"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24" dur="1000" fill="hold"/>
                                        <p:tgtEl>
                                          <p:spTgt spid="8"/>
                                        </p:tgtEl>
                                        <p:attrNameLst>
                                          <p:attrName>ppt_h</p:attrName>
                                        </p:attrNameLst>
                                      </p:cBhvr>
                                      <p:tavLst>
                                        <p:tav tm="0">
                                          <p:val>
                                            <p:strVal val="#ppt_h"/>
                                          </p:val>
                                        </p:tav>
                                        <p:tav tm="100000">
                                          <p:val>
                                            <p:strVal val="#ppt_h"/>
                                          </p:val>
                                        </p:tav>
                                      </p:tavLst>
                                    </p:anim>
                                    <p:anim calcmode="lin" valueType="num">
                                      <p:cBhvr>
                                        <p:cTn id="25"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26"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27"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28" dur="1000" decel="50000">
                                          <p:stCondLst>
                                            <p:cond delay="0"/>
                                          </p:stCondLst>
                                        </p:cTn>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56" presetClass="entr" presetSubtype="0" fill="hold" grpId="0" nodeType="clickEffect">
                                  <p:stCondLst>
                                    <p:cond delay="0"/>
                                  </p:stCondLst>
                                  <p:iterate type="lt">
                                    <p:tmPct val="10000"/>
                                  </p:iterate>
                                  <p:childTnLst>
                                    <p:set>
                                      <p:cBhvr>
                                        <p:cTn id="32" dur="1" fill="hold">
                                          <p:stCondLst>
                                            <p:cond delay="0"/>
                                          </p:stCondLst>
                                        </p:cTn>
                                        <p:tgtEl>
                                          <p:spTgt spid="11"/>
                                        </p:tgtEl>
                                        <p:attrNameLst>
                                          <p:attrName>style.visibility</p:attrName>
                                        </p:attrNameLst>
                                      </p:cBhvr>
                                      <p:to>
                                        <p:strVal val="visible"/>
                                      </p:to>
                                    </p:set>
                                    <p:anim by="(-#ppt_w*2)" calcmode="lin" valueType="num">
                                      <p:cBhvr rctx="PPT">
                                        <p:cTn id="33" dur="500" autoRev="1" fill="hold">
                                          <p:stCondLst>
                                            <p:cond delay="0"/>
                                          </p:stCondLst>
                                        </p:cTn>
                                        <p:tgtEl>
                                          <p:spTgt spid="11"/>
                                        </p:tgtEl>
                                        <p:attrNameLst>
                                          <p:attrName>ppt_w</p:attrName>
                                        </p:attrNameLst>
                                      </p:cBhvr>
                                    </p:anim>
                                    <p:anim by="(#ppt_w*0.50)" calcmode="lin" valueType="num">
                                      <p:cBhvr>
                                        <p:cTn id="34" dur="500" decel="50000" autoRev="1" fill="hold">
                                          <p:stCondLst>
                                            <p:cond delay="0"/>
                                          </p:stCondLst>
                                        </p:cTn>
                                        <p:tgtEl>
                                          <p:spTgt spid="11"/>
                                        </p:tgtEl>
                                        <p:attrNameLst>
                                          <p:attrName>ppt_x</p:attrName>
                                        </p:attrNameLst>
                                      </p:cBhvr>
                                    </p:anim>
                                    <p:anim from="(-#ppt_h/2)" to="(#ppt_y)" calcmode="lin" valueType="num">
                                      <p:cBhvr>
                                        <p:cTn id="35" dur="1000" fill="hold">
                                          <p:stCondLst>
                                            <p:cond delay="0"/>
                                          </p:stCondLst>
                                        </p:cTn>
                                        <p:tgtEl>
                                          <p:spTgt spid="11"/>
                                        </p:tgtEl>
                                        <p:attrNameLst>
                                          <p:attrName>ppt_y</p:attrName>
                                        </p:attrNameLst>
                                      </p:cBhvr>
                                    </p:anim>
                                    <p:animRot by="21600000">
                                      <p:cBhvr>
                                        <p:cTn id="36" dur="1000" fill="hold">
                                          <p:stCondLst>
                                            <p:cond delay="0"/>
                                          </p:stCondLst>
                                        </p:cTn>
                                        <p:tgtEl>
                                          <p:spTgt spid="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709" y="277208"/>
            <a:ext cx="3200400" cy="7232749"/>
          </a:xfrm>
          <a:prstGeom prst="rect">
            <a:avLst/>
          </a:prstGeom>
          <a:noFill/>
        </p:spPr>
        <p:txBody>
          <a:bodyPr wrap="square" rtlCol="0">
            <a:spAutoFit/>
          </a:bodyPr>
          <a:lstStyle/>
          <a:p>
            <a:r>
              <a:rPr lang="en-US" sz="2400" b="1" dirty="0">
                <a:solidFill>
                  <a:srgbClr val="7030A0"/>
                </a:solidFill>
              </a:rPr>
              <a:t>3</a:t>
            </a:r>
          </a:p>
          <a:p>
            <a:r>
              <a:rPr lang="en-US" sz="2400" b="1" dirty="0">
                <a:solidFill>
                  <a:srgbClr val="00B050"/>
                </a:solidFill>
              </a:rPr>
              <a:t>What is the best piece of support to prove children should not bring cell phones to school because it will hurt their learning?</a:t>
            </a:r>
            <a:endParaRPr lang="en-US" sz="2400" b="1" dirty="0">
              <a:solidFill>
                <a:srgbClr val="7030A0"/>
              </a:solidFill>
            </a:endParaRPr>
          </a:p>
          <a:p>
            <a:pPr marL="342900" indent="-342900">
              <a:buAutoNum type="alphaUcParenR"/>
            </a:pPr>
            <a:r>
              <a:rPr lang="en-US" sz="2400" b="1" dirty="0">
                <a:solidFill>
                  <a:srgbClr val="7030A0"/>
                </a:solidFill>
              </a:rPr>
              <a:t>Cell phones could be distracting</a:t>
            </a:r>
          </a:p>
          <a:p>
            <a:pPr marL="342900" indent="-342900">
              <a:buAutoNum type="alphaUcParenR"/>
            </a:pPr>
            <a:r>
              <a:rPr lang="en-US" sz="2400" b="1" dirty="0">
                <a:solidFill>
                  <a:srgbClr val="7030A0"/>
                </a:solidFill>
              </a:rPr>
              <a:t>Schools have different rules for cell phones.</a:t>
            </a:r>
          </a:p>
          <a:p>
            <a:pPr marL="342900" indent="-342900">
              <a:buAutoNum type="alphaUcParenR"/>
            </a:pPr>
            <a:r>
              <a:rPr lang="en-US" sz="2400" b="1" dirty="0">
                <a:solidFill>
                  <a:srgbClr val="7030A0"/>
                </a:solidFill>
              </a:rPr>
              <a:t>Not all families have enough money to buy them</a:t>
            </a:r>
          </a:p>
          <a:p>
            <a:pPr marL="342900" indent="-342900">
              <a:buAutoNum type="alphaUcParenR"/>
            </a:pPr>
            <a:r>
              <a:rPr lang="en-US" sz="2400" b="1" dirty="0">
                <a:solidFill>
                  <a:srgbClr val="7030A0"/>
                </a:solidFill>
              </a:rPr>
              <a:t>They could even help students learn.</a:t>
            </a:r>
          </a:p>
          <a:p>
            <a:pPr marL="342900" indent="-342900">
              <a:buAutoNum type="alphaUcParenR"/>
            </a:pPr>
            <a:endParaRPr lang="en-US" sz="2800" b="1" dirty="0">
              <a:solidFill>
                <a:srgbClr val="7030A0"/>
              </a:solidFill>
            </a:endParaRPr>
          </a:p>
          <a:p>
            <a:pPr marL="342900" indent="-342900">
              <a:buAutoNum type="alphaUcParenR"/>
            </a:pPr>
            <a:endParaRPr lang="en-US" sz="2800" dirty="0">
              <a:solidFill>
                <a:srgbClr val="7030A0"/>
              </a:solidFill>
            </a:endParaRPr>
          </a:p>
        </p:txBody>
      </p:sp>
      <p:sp>
        <p:nvSpPr>
          <p:cNvPr id="7" name="Title 1"/>
          <p:cNvSpPr>
            <a:spLocks noGrp="1"/>
          </p:cNvSpPr>
          <p:nvPr>
            <p:ph type="title"/>
          </p:nvPr>
        </p:nvSpPr>
        <p:spPr>
          <a:xfrm>
            <a:off x="3104694" y="2819400"/>
            <a:ext cx="6046233" cy="1143000"/>
          </a:xfrm>
        </p:spPr>
        <p:txBody>
          <a:bodyPr>
            <a:normAutofit fontScale="90000"/>
          </a:bodyPr>
          <a:lstStyle/>
          <a:p>
            <a:pPr lvl="0" algn="l">
              <a:spcBef>
                <a:spcPts val="0"/>
              </a:spcBef>
            </a:pPr>
            <a:br>
              <a:rPr lang="en-US" b="1" dirty="0"/>
            </a:br>
            <a:r>
              <a:rPr lang="en-US" sz="1800" b="1" dirty="0"/>
              <a:t> </a:t>
            </a:r>
            <a:r>
              <a:rPr lang="en-US" sz="1800" dirty="0">
                <a:solidFill>
                  <a:prstClr val="black"/>
                </a:solidFill>
                <a:ea typeface="+mn-ea"/>
                <a:cs typeface="+mn-cs"/>
              </a:rPr>
              <a:t>More schools are letting students have cellphones. And it's not just high schools and middle schools. Many elementary schools are considering allowing students to bring phones to school. </a:t>
            </a:r>
            <a:br>
              <a:rPr lang="en-US" sz="1800" dirty="0">
                <a:solidFill>
                  <a:prstClr val="black"/>
                </a:solidFill>
                <a:ea typeface="+mn-ea"/>
                <a:cs typeface="+mn-cs"/>
              </a:rPr>
            </a:br>
            <a:r>
              <a:rPr lang="en-US" sz="1800" b="1" dirty="0">
                <a:solidFill>
                  <a:prstClr val="black"/>
                </a:solidFill>
                <a:ea typeface="+mn-ea"/>
                <a:cs typeface="+mn-cs"/>
              </a:rPr>
              <a:t>Every School Has A Different Rule</a:t>
            </a:r>
            <a:br>
              <a:rPr lang="en-US" sz="1800" b="1" dirty="0">
                <a:solidFill>
                  <a:prstClr val="black"/>
                </a:solidFill>
                <a:ea typeface="+mn-ea"/>
                <a:cs typeface="+mn-cs"/>
              </a:rPr>
            </a:br>
            <a:r>
              <a:rPr lang="en-US" sz="1800" dirty="0">
                <a:solidFill>
                  <a:prstClr val="black"/>
                </a:solidFill>
                <a:ea typeface="+mn-ea"/>
                <a:cs typeface="+mn-cs"/>
              </a:rPr>
              <a:t>	Schools have different rules for cellphones. Some students are allowed to bring cellphones. But they can only use them in an emergency. Some schools require families ask permission for their child to bring a phone. </a:t>
            </a:r>
            <a:br>
              <a:rPr lang="en-US" sz="1800" dirty="0">
                <a:solidFill>
                  <a:prstClr val="black"/>
                </a:solidFill>
                <a:ea typeface="+mn-ea"/>
                <a:cs typeface="+mn-cs"/>
              </a:rPr>
            </a:br>
            <a:r>
              <a:rPr lang="en-US" sz="1800" dirty="0">
                <a:solidFill>
                  <a:prstClr val="black"/>
                </a:solidFill>
                <a:ea typeface="+mn-ea"/>
                <a:cs typeface="+mn-cs"/>
              </a:rPr>
              <a:t>	Some parents want young students to carry cellphones. They can stay in touch for safety or planning. Other parents worry that cellphones could be distracting. They also worry that cellphones would cause problems. Not all families have enough money to buy them.</a:t>
            </a:r>
            <a:br>
              <a:rPr lang="en-US" sz="1800" dirty="0">
                <a:solidFill>
                  <a:prstClr val="black"/>
                </a:solidFill>
                <a:ea typeface="+mn-ea"/>
                <a:cs typeface="+mn-cs"/>
              </a:rPr>
            </a:br>
            <a:r>
              <a:rPr lang="en-US" sz="1800" dirty="0">
                <a:solidFill>
                  <a:prstClr val="black"/>
                </a:solidFill>
                <a:ea typeface="+mn-ea"/>
                <a:cs typeface="+mn-cs"/>
              </a:rPr>
              <a:t>	Catherine </a:t>
            </a:r>
            <a:r>
              <a:rPr lang="en-US" sz="1800" dirty="0" err="1">
                <a:solidFill>
                  <a:prstClr val="black"/>
                </a:solidFill>
                <a:ea typeface="+mn-ea"/>
                <a:cs typeface="+mn-cs"/>
              </a:rPr>
              <a:t>Carpela</a:t>
            </a:r>
            <a:r>
              <a:rPr lang="en-US" sz="1800" dirty="0">
                <a:solidFill>
                  <a:prstClr val="black"/>
                </a:solidFill>
                <a:ea typeface="+mn-ea"/>
                <a:cs typeface="+mn-cs"/>
              </a:rPr>
              <a:t> is a teacher in Maryland. She doesn't like the idea. She says teachers would have to monitor cellphone use. She wants to spend that time teaching.</a:t>
            </a:r>
            <a:br>
              <a:rPr lang="en-US" sz="1800" dirty="0">
                <a:solidFill>
                  <a:prstClr val="black"/>
                </a:solidFill>
                <a:ea typeface="+mn-ea"/>
                <a:cs typeface="+mn-cs"/>
              </a:rPr>
            </a:br>
            <a:r>
              <a:rPr lang="en-US" sz="1800" b="1" dirty="0">
                <a:solidFill>
                  <a:prstClr val="black"/>
                </a:solidFill>
                <a:ea typeface="+mn-ea"/>
                <a:cs typeface="+mn-cs"/>
              </a:rPr>
              <a:t>Making Sure Students Use Phones In The Right Way</a:t>
            </a:r>
            <a:br>
              <a:rPr lang="en-US" sz="1800" b="1" dirty="0">
                <a:solidFill>
                  <a:prstClr val="black"/>
                </a:solidFill>
                <a:ea typeface="+mn-ea"/>
                <a:cs typeface="+mn-cs"/>
              </a:rPr>
            </a:br>
            <a:r>
              <a:rPr lang="en-US" sz="1800" dirty="0">
                <a:solidFill>
                  <a:prstClr val="black"/>
                </a:solidFill>
                <a:ea typeface="+mn-ea"/>
                <a:cs typeface="+mn-cs"/>
              </a:rPr>
              <a:t>	Many kids already bring phones to school. School leaders know this. They think the rule would make sure students use them appropriately. Sherwin Collette helps schools with technology. He said the rule change is in line with a bigger idea. Cellphones could add to other technology being used in the classroom. They could even help students learn. </a:t>
            </a:r>
            <a:br>
              <a:rPr lang="en-US" sz="1800" dirty="0">
                <a:solidFill>
                  <a:prstClr val="black"/>
                </a:solidFill>
                <a:ea typeface="+mn-ea"/>
                <a:cs typeface="+mn-cs"/>
              </a:rPr>
            </a:br>
            <a:r>
              <a:rPr lang="en-US" sz="1800" dirty="0">
                <a:solidFill>
                  <a:prstClr val="black"/>
                </a:solidFill>
                <a:ea typeface="+mn-ea"/>
                <a:cs typeface="+mn-cs"/>
              </a:rPr>
              <a:t>	Amanda </a:t>
            </a:r>
            <a:r>
              <a:rPr lang="en-US" sz="1800" dirty="0" err="1">
                <a:solidFill>
                  <a:prstClr val="black"/>
                </a:solidFill>
                <a:ea typeface="+mn-ea"/>
                <a:cs typeface="+mn-cs"/>
              </a:rPr>
              <a:t>Lenhart</a:t>
            </a:r>
            <a:r>
              <a:rPr lang="en-US" sz="1800" dirty="0">
                <a:solidFill>
                  <a:prstClr val="black"/>
                </a:solidFill>
                <a:ea typeface="+mn-ea"/>
                <a:cs typeface="+mn-cs"/>
              </a:rPr>
              <a:t> studies teenagers and technology. She said it's common for kids to get a cellphone around age 10.</a:t>
            </a:r>
            <a:br>
              <a:rPr lang="en-US" sz="1800" dirty="0">
                <a:solidFill>
                  <a:prstClr val="black"/>
                </a:solidFill>
                <a:ea typeface="+mn-ea"/>
                <a:cs typeface="+mn-cs"/>
              </a:rPr>
            </a:br>
            <a:r>
              <a:rPr lang="en-US" sz="1800" dirty="0">
                <a:solidFill>
                  <a:prstClr val="black"/>
                </a:solidFill>
                <a:ea typeface="+mn-ea"/>
                <a:cs typeface="+mn-cs"/>
              </a:rPr>
              <a:t>	"What age should a child have a cellphone?" </a:t>
            </a:r>
            <a:r>
              <a:rPr lang="en-US" sz="1800" dirty="0" err="1">
                <a:solidFill>
                  <a:prstClr val="black"/>
                </a:solidFill>
                <a:ea typeface="+mn-ea"/>
                <a:cs typeface="+mn-cs"/>
              </a:rPr>
              <a:t>Lenhart</a:t>
            </a:r>
            <a:r>
              <a:rPr lang="en-US" sz="1800" dirty="0">
                <a:solidFill>
                  <a:prstClr val="black"/>
                </a:solidFill>
                <a:ea typeface="+mn-ea"/>
                <a:cs typeface="+mn-cs"/>
              </a:rPr>
              <a:t> said.</a:t>
            </a:r>
            <a:br>
              <a:rPr lang="en-US" sz="1800" dirty="0">
                <a:solidFill>
                  <a:prstClr val="black"/>
                </a:solidFill>
                <a:ea typeface="+mn-ea"/>
                <a:cs typeface="+mn-cs"/>
              </a:rPr>
            </a:br>
            <a:r>
              <a:rPr lang="en-US" sz="1800" dirty="0">
                <a:solidFill>
                  <a:prstClr val="black"/>
                </a:solidFill>
                <a:ea typeface="+mn-ea"/>
                <a:cs typeface="+mn-cs"/>
              </a:rPr>
              <a:t>	It can be a hard choice for parents to make.</a:t>
            </a:r>
            <a:br>
              <a:rPr lang="en-US" sz="1800" dirty="0">
                <a:solidFill>
                  <a:prstClr val="black"/>
                </a:solidFill>
                <a:ea typeface="+mn-ea"/>
                <a:cs typeface="+mn-cs"/>
              </a:rPr>
            </a:br>
            <a:endParaRPr lang="en-US" sz="1800" dirty="0"/>
          </a:p>
        </p:txBody>
      </p:sp>
      <p:sp>
        <p:nvSpPr>
          <p:cNvPr id="8" name="Content Placeholder 2"/>
          <p:cNvSpPr txBox="1">
            <a:spLocks/>
          </p:cNvSpPr>
          <p:nvPr/>
        </p:nvSpPr>
        <p:spPr>
          <a:xfrm>
            <a:off x="3406942" y="913124"/>
            <a:ext cx="5659582" cy="596091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a:p>
        </p:txBody>
      </p:sp>
      <p:sp>
        <p:nvSpPr>
          <p:cNvPr id="9" name="Title 2"/>
          <p:cNvSpPr txBox="1">
            <a:spLocks/>
          </p:cNvSpPr>
          <p:nvPr/>
        </p:nvSpPr>
        <p:spPr>
          <a:xfrm>
            <a:off x="381000" y="-229876"/>
            <a:ext cx="8685524"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b="1" dirty="0"/>
              <a:t>Are elementary school children too young to have cellphones?</a:t>
            </a:r>
            <a:br>
              <a:rPr lang="en-US" sz="1400" dirty="0"/>
            </a:br>
            <a:endParaRPr lang="en-US" sz="1400" dirty="0"/>
          </a:p>
        </p:txBody>
      </p:sp>
    </p:spTree>
    <p:extLst>
      <p:ext uri="{BB962C8B-B14F-4D97-AF65-F5344CB8AC3E}">
        <p14:creationId xmlns:p14="http://schemas.microsoft.com/office/powerpoint/2010/main" val="271557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3512218" y="1369004"/>
            <a:ext cx="5418782" cy="5136809"/>
          </a:xfrm>
          <a:prstGeom prst="rect">
            <a:avLst/>
          </a:prstGeom>
        </p:spPr>
      </p:pic>
      <p:sp>
        <p:nvSpPr>
          <p:cNvPr id="8" name="TextBox 7"/>
          <p:cNvSpPr txBox="1"/>
          <p:nvPr/>
        </p:nvSpPr>
        <p:spPr>
          <a:xfrm>
            <a:off x="5193367" y="3814908"/>
            <a:ext cx="821972" cy="830997"/>
          </a:xfrm>
          <a:prstGeom prst="rect">
            <a:avLst/>
          </a:prstGeom>
          <a:noFill/>
        </p:spPr>
        <p:txBody>
          <a:bodyPr wrap="square" rtlCol="0">
            <a:spAutoFit/>
          </a:bodyPr>
          <a:lstStyle/>
          <a:p>
            <a:r>
              <a:rPr lang="en-US" sz="4800" b="1" dirty="0">
                <a:latin typeface="Arial Black" pitchFamily="34" charset="0"/>
              </a:rPr>
              <a:t>C</a:t>
            </a:r>
          </a:p>
        </p:txBody>
      </p:sp>
      <p:sp>
        <p:nvSpPr>
          <p:cNvPr id="9" name="TextBox 8"/>
          <p:cNvSpPr txBox="1"/>
          <p:nvPr/>
        </p:nvSpPr>
        <p:spPr>
          <a:xfrm>
            <a:off x="4637388" y="4126173"/>
            <a:ext cx="866141" cy="830997"/>
          </a:xfrm>
          <a:prstGeom prst="rect">
            <a:avLst/>
          </a:prstGeom>
          <a:noFill/>
        </p:spPr>
        <p:txBody>
          <a:bodyPr wrap="square" rtlCol="0">
            <a:spAutoFit/>
          </a:bodyPr>
          <a:lstStyle/>
          <a:p>
            <a:r>
              <a:rPr lang="en-US" sz="4800" b="1" dirty="0">
                <a:solidFill>
                  <a:schemeClr val="tx1">
                    <a:lumMod val="85000"/>
                    <a:lumOff val="15000"/>
                  </a:schemeClr>
                </a:solidFill>
                <a:latin typeface="Arial Black" pitchFamily="34" charset="0"/>
              </a:rPr>
              <a:t>D</a:t>
            </a:r>
          </a:p>
        </p:txBody>
      </p:sp>
      <p:sp>
        <p:nvSpPr>
          <p:cNvPr id="10" name="TextBox 9"/>
          <p:cNvSpPr txBox="1"/>
          <p:nvPr/>
        </p:nvSpPr>
        <p:spPr>
          <a:xfrm>
            <a:off x="4606347" y="3196220"/>
            <a:ext cx="944880" cy="830997"/>
          </a:xfrm>
          <a:prstGeom prst="rect">
            <a:avLst/>
          </a:prstGeom>
          <a:noFill/>
        </p:spPr>
        <p:txBody>
          <a:bodyPr wrap="square" rtlCol="0">
            <a:spAutoFit/>
          </a:bodyPr>
          <a:lstStyle/>
          <a:p>
            <a:r>
              <a:rPr lang="en-US" sz="4800" b="1" dirty="0">
                <a:solidFill>
                  <a:schemeClr val="tx1">
                    <a:lumMod val="85000"/>
                    <a:lumOff val="15000"/>
                  </a:schemeClr>
                </a:solidFill>
                <a:latin typeface="Arial Black" pitchFamily="34" charset="0"/>
              </a:rPr>
              <a:t>B</a:t>
            </a:r>
          </a:p>
        </p:txBody>
      </p:sp>
      <p:sp>
        <p:nvSpPr>
          <p:cNvPr id="11" name="TextBox 10"/>
          <p:cNvSpPr txBox="1"/>
          <p:nvPr/>
        </p:nvSpPr>
        <p:spPr>
          <a:xfrm>
            <a:off x="5870062" y="3597864"/>
            <a:ext cx="944880" cy="830997"/>
          </a:xfrm>
          <a:prstGeom prst="rect">
            <a:avLst/>
          </a:prstGeom>
          <a:noFill/>
        </p:spPr>
        <p:txBody>
          <a:bodyPr wrap="square" rtlCol="0">
            <a:spAutoFit/>
          </a:bodyPr>
          <a:lstStyle/>
          <a:p>
            <a:r>
              <a:rPr lang="en-US" sz="4800" b="1" dirty="0">
                <a:latin typeface="Arial Black" pitchFamily="34" charset="0"/>
              </a:rPr>
              <a:t>A</a:t>
            </a:r>
          </a:p>
        </p:txBody>
      </p:sp>
      <p:sp>
        <p:nvSpPr>
          <p:cNvPr id="13" name="TextBox 12"/>
          <p:cNvSpPr txBox="1"/>
          <p:nvPr/>
        </p:nvSpPr>
        <p:spPr>
          <a:xfrm>
            <a:off x="-27709" y="277208"/>
            <a:ext cx="3380796" cy="6863417"/>
          </a:xfrm>
          <a:prstGeom prst="rect">
            <a:avLst/>
          </a:prstGeom>
          <a:noFill/>
        </p:spPr>
        <p:txBody>
          <a:bodyPr wrap="square" rtlCol="0">
            <a:spAutoFit/>
          </a:bodyPr>
          <a:lstStyle/>
          <a:p>
            <a:r>
              <a:rPr lang="en-US" sz="2400" b="1" dirty="0">
                <a:solidFill>
                  <a:srgbClr val="7030A0"/>
                </a:solidFill>
              </a:rPr>
              <a:t>3</a:t>
            </a:r>
          </a:p>
          <a:p>
            <a:r>
              <a:rPr lang="en-US" sz="2400" b="1" dirty="0">
                <a:solidFill>
                  <a:srgbClr val="00B050"/>
                </a:solidFill>
              </a:rPr>
              <a:t>What is the best piece of support to prove children should not bring cell phones to school because it will hurt their learning?</a:t>
            </a:r>
            <a:endParaRPr lang="en-US" sz="2400" b="1" dirty="0">
              <a:solidFill>
                <a:srgbClr val="7030A0"/>
              </a:solidFill>
            </a:endParaRPr>
          </a:p>
          <a:p>
            <a:pPr marL="342900" indent="-342900">
              <a:buAutoNum type="alphaUcParenR"/>
            </a:pPr>
            <a:r>
              <a:rPr lang="en-US" sz="2400" b="1" dirty="0">
                <a:solidFill>
                  <a:srgbClr val="7030A0"/>
                </a:solidFill>
              </a:rPr>
              <a:t>Cell phones could be distracting</a:t>
            </a:r>
          </a:p>
          <a:p>
            <a:pPr marL="342900" indent="-342900">
              <a:buAutoNum type="alphaUcParenR"/>
            </a:pPr>
            <a:r>
              <a:rPr lang="en-US" sz="2400" b="1" dirty="0">
                <a:solidFill>
                  <a:srgbClr val="7030A0"/>
                </a:solidFill>
              </a:rPr>
              <a:t>Schools have different rules for cell phones.</a:t>
            </a:r>
          </a:p>
          <a:p>
            <a:pPr marL="342900" indent="-342900">
              <a:buAutoNum type="alphaUcParenR"/>
            </a:pPr>
            <a:r>
              <a:rPr lang="en-US" sz="2400" b="1" dirty="0">
                <a:solidFill>
                  <a:srgbClr val="7030A0"/>
                </a:solidFill>
              </a:rPr>
              <a:t>Not all families have enough money to buy them</a:t>
            </a:r>
          </a:p>
          <a:p>
            <a:pPr marL="342900" indent="-342900">
              <a:buAutoNum type="alphaUcParenR"/>
            </a:pPr>
            <a:r>
              <a:rPr lang="en-US" sz="2400" b="1" dirty="0">
                <a:solidFill>
                  <a:srgbClr val="7030A0"/>
                </a:solidFill>
              </a:rPr>
              <a:t>They could even help students learn.</a:t>
            </a:r>
          </a:p>
          <a:p>
            <a:pPr marL="342900" indent="-342900">
              <a:buAutoNum type="alphaUcParenR"/>
            </a:pPr>
            <a:endParaRPr lang="en-US" sz="2800" b="1" dirty="0">
              <a:solidFill>
                <a:srgbClr val="7030A0"/>
              </a:solidFill>
            </a:endParaRPr>
          </a:p>
          <a:p>
            <a:pPr marL="342900" indent="-342900">
              <a:buAutoNum type="alphaUcParenR"/>
            </a:pPr>
            <a:endParaRPr lang="en-US" sz="2800" dirty="0">
              <a:solidFill>
                <a:srgbClr val="7030A0"/>
              </a:solidFill>
            </a:endParaRPr>
          </a:p>
        </p:txBody>
      </p:sp>
      <p:sp>
        <p:nvSpPr>
          <p:cNvPr id="14" name="Title 2"/>
          <p:cNvSpPr txBox="1">
            <a:spLocks/>
          </p:cNvSpPr>
          <p:nvPr/>
        </p:nvSpPr>
        <p:spPr>
          <a:xfrm>
            <a:off x="4036222" y="274638"/>
            <a:ext cx="4650577"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b="1"/>
              <a:t>Are elementary school children too young to have cellphones?</a:t>
            </a:r>
            <a:br>
              <a:rPr lang="en-US" sz="1400"/>
            </a:br>
            <a:endParaRPr lang="en-US" sz="1400" dirty="0"/>
          </a:p>
        </p:txBody>
      </p:sp>
    </p:spTree>
    <p:extLst>
      <p:ext uri="{BB962C8B-B14F-4D97-AF65-F5344CB8AC3E}">
        <p14:creationId xmlns:p14="http://schemas.microsoft.com/office/powerpoint/2010/main" val="391142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from="(-#ppt_w/2)" to="(#ppt_x)" calcmode="lin" valueType="num">
                                      <p:cBhvr>
                                        <p:cTn id="7" dur="600" fill="hold">
                                          <p:stCondLst>
                                            <p:cond delay="0"/>
                                          </p:stCondLst>
                                        </p:cTn>
                                        <p:tgtEl>
                                          <p:spTgt spid="9"/>
                                        </p:tgtEl>
                                        <p:attrNameLst>
                                          <p:attrName>ppt_x</p:attrName>
                                        </p:attrNameLst>
                                      </p:cBhvr>
                                    </p:anim>
                                    <p:anim from="0" to="-1.0" calcmode="lin" valueType="num">
                                      <p:cBhvr>
                                        <p:cTn id="8" dur="200" decel="50000" autoRev="1" fill="hold">
                                          <p:stCondLst>
                                            <p:cond delay="600"/>
                                          </p:stCondLst>
                                        </p:cTn>
                                        <p:tgtEl>
                                          <p:spTgt spid="9"/>
                                        </p:tgtEl>
                                        <p:attrNameLst>
                                          <p:attrName>xshear</p:attrName>
                                        </p:attrNameLst>
                                      </p:cBhvr>
                                    </p:anim>
                                    <p:animScale>
                                      <p:cBhvr>
                                        <p:cTn id="9" dur="200" decel="100000" autoRev="1" fill="hold">
                                          <p:stCondLst>
                                            <p:cond delay="600"/>
                                          </p:stCondLst>
                                        </p:cTn>
                                        <p:tgtEl>
                                          <p:spTgt spid="9"/>
                                        </p:tgtEl>
                                      </p:cBhvr>
                                      <p:from x="100000" y="100000"/>
                                      <p:to x="80000" y="100000"/>
                                    </p:animScale>
                                    <p:anim by="(#ppt_h/3+#ppt_w*0.1)" calcmode="lin" valueType="num">
                                      <p:cBhvr additive="sum">
                                        <p:cTn id="10" dur="200" decel="100000" autoRev="1" fill="hold">
                                          <p:stCondLst>
                                            <p:cond delay="600"/>
                                          </p:stCondLst>
                                        </p:cTn>
                                        <p:tgtEl>
                                          <p:spTgt spid="9"/>
                                        </p:tgtEl>
                                        <p:attrNameLst>
                                          <p:attrName>ppt_x</p:attrName>
                                        </p:attrNameLst>
                                      </p:cBhvr>
                                    </p:anim>
                                  </p:childTnLst>
                                </p:cTn>
                              </p:par>
                              <p:par>
                                <p:cTn id="11" presetID="2" presetClass="entr" presetSubtype="4"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22" dur="1000" fill="hold"/>
                                        <p:tgtEl>
                                          <p:spTgt spid="8"/>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grpId="0" nodeType="clickEffect">
                                  <p:stCondLst>
                                    <p:cond delay="0"/>
                                  </p:stCondLst>
                                  <p:iterate type="lt">
                                    <p:tmPct val="10000"/>
                                  </p:iterate>
                                  <p:childTnLst>
                                    <p:set>
                                      <p:cBhvr>
                                        <p:cTn id="30" dur="1" fill="hold">
                                          <p:stCondLst>
                                            <p:cond delay="0"/>
                                          </p:stCondLst>
                                        </p:cTn>
                                        <p:tgtEl>
                                          <p:spTgt spid="11"/>
                                        </p:tgtEl>
                                        <p:attrNameLst>
                                          <p:attrName>style.visibility</p:attrName>
                                        </p:attrNameLst>
                                      </p:cBhvr>
                                      <p:to>
                                        <p:strVal val="visible"/>
                                      </p:to>
                                    </p:set>
                                    <p:anim by="(-#ppt_w*2)" calcmode="lin" valueType="num">
                                      <p:cBhvr rctx="PPT">
                                        <p:cTn id="31" dur="500" autoRev="1" fill="hold">
                                          <p:stCondLst>
                                            <p:cond delay="0"/>
                                          </p:stCondLst>
                                        </p:cTn>
                                        <p:tgtEl>
                                          <p:spTgt spid="11"/>
                                        </p:tgtEl>
                                        <p:attrNameLst>
                                          <p:attrName>ppt_w</p:attrName>
                                        </p:attrNameLst>
                                      </p:cBhvr>
                                    </p:anim>
                                    <p:anim by="(#ppt_w*0.50)" calcmode="lin" valueType="num">
                                      <p:cBhvr>
                                        <p:cTn id="32" dur="500" decel="50000" autoRev="1" fill="hold">
                                          <p:stCondLst>
                                            <p:cond delay="0"/>
                                          </p:stCondLst>
                                        </p:cTn>
                                        <p:tgtEl>
                                          <p:spTgt spid="11"/>
                                        </p:tgtEl>
                                        <p:attrNameLst>
                                          <p:attrName>ppt_x</p:attrName>
                                        </p:attrNameLst>
                                      </p:cBhvr>
                                    </p:anim>
                                    <p:anim from="(-#ppt_h/2)" to="(#ppt_y)" calcmode="lin" valueType="num">
                                      <p:cBhvr>
                                        <p:cTn id="33" dur="1000" fill="hold">
                                          <p:stCondLst>
                                            <p:cond delay="0"/>
                                          </p:stCondLst>
                                        </p:cTn>
                                        <p:tgtEl>
                                          <p:spTgt spid="11"/>
                                        </p:tgtEl>
                                        <p:attrNameLst>
                                          <p:attrName>ppt_y</p:attrName>
                                        </p:attrNameLst>
                                      </p:cBhvr>
                                    </p:anim>
                                    <p:animRot by="21600000">
                                      <p:cBhvr>
                                        <p:cTn id="34" dur="1000" fill="hold">
                                          <p:stCondLst>
                                            <p:cond delay="0"/>
                                          </p:stCondLst>
                                        </p:cTn>
                                        <p:tgtEl>
                                          <p:spTgt spid="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590800" y="2133600"/>
            <a:ext cx="3819756" cy="3620990"/>
          </a:xfrm>
          <a:prstGeom prst="rect">
            <a:avLst/>
          </a:prstGeom>
        </p:spPr>
      </p:pic>
      <p:sp>
        <p:nvSpPr>
          <p:cNvPr id="2" name="Title 1"/>
          <p:cNvSpPr>
            <a:spLocks noGrp="1"/>
          </p:cNvSpPr>
          <p:nvPr>
            <p:ph type="title"/>
          </p:nvPr>
        </p:nvSpPr>
        <p:spPr/>
        <p:txBody>
          <a:bodyPr>
            <a:normAutofit fontScale="90000"/>
          </a:bodyPr>
          <a:lstStyle/>
          <a:p>
            <a:pPr algn="ctr"/>
            <a:r>
              <a:rPr lang="en-US" dirty="0"/>
              <a:t>Test makers design a test like a </a:t>
            </a:r>
            <a:br>
              <a:rPr lang="en-US" dirty="0"/>
            </a:br>
            <a:r>
              <a:rPr lang="en-US" dirty="0"/>
              <a:t>Dart Board</a:t>
            </a:r>
          </a:p>
        </p:txBody>
      </p:sp>
      <p:sp>
        <p:nvSpPr>
          <p:cNvPr id="8" name="TextBox 7"/>
          <p:cNvSpPr txBox="1"/>
          <p:nvPr/>
        </p:nvSpPr>
        <p:spPr>
          <a:xfrm>
            <a:off x="0" y="3962400"/>
            <a:ext cx="2133600" cy="273921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Perpetua"/>
                <a:ea typeface="+mn-ea"/>
                <a:cs typeface="+mn-cs"/>
              </a:rPr>
              <a:t>WAY OFF ANSWER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Perpetua"/>
                <a:ea typeface="+mn-ea"/>
                <a:cs typeface="+mn-cs"/>
              </a:rPr>
              <a:t>This answer is not true, not relevant and not even close to what the question is looking for</a:t>
            </a:r>
          </a:p>
        </p:txBody>
      </p:sp>
      <p:cxnSp>
        <p:nvCxnSpPr>
          <p:cNvPr id="12" name="Straight Arrow Connector 11"/>
          <p:cNvCxnSpPr/>
          <p:nvPr/>
        </p:nvCxnSpPr>
        <p:spPr>
          <a:xfrm flipV="1">
            <a:off x="1828800" y="4393287"/>
            <a:ext cx="1447800" cy="102513"/>
          </a:xfrm>
          <a:prstGeom prst="straightConnector1">
            <a:avLst/>
          </a:prstGeom>
          <a:ln w="104775">
            <a:solidFill>
              <a:schemeClr val="bg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09600" y="1600200"/>
            <a:ext cx="1905000" cy="218521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70C0"/>
                </a:solidFill>
                <a:effectLst/>
                <a:uLnTx/>
                <a:uFillTx/>
                <a:latin typeface="Perpetua"/>
                <a:ea typeface="+mn-ea"/>
                <a:cs typeface="+mn-cs"/>
              </a:rPr>
              <a:t>CLOSER BUT OFF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70C0"/>
                </a:solidFill>
                <a:effectLst/>
                <a:uLnTx/>
                <a:uFillTx/>
                <a:latin typeface="Perpetua"/>
                <a:ea typeface="+mn-ea"/>
                <a:cs typeface="+mn-cs"/>
              </a:rPr>
              <a:t>This answer is from the text, but doesn’t answer the question</a:t>
            </a:r>
          </a:p>
        </p:txBody>
      </p:sp>
      <p:cxnSp>
        <p:nvCxnSpPr>
          <p:cNvPr id="16" name="Straight Arrow Connector 15"/>
          <p:cNvCxnSpPr/>
          <p:nvPr/>
        </p:nvCxnSpPr>
        <p:spPr>
          <a:xfrm>
            <a:off x="2438400" y="2133600"/>
            <a:ext cx="1447800" cy="1371600"/>
          </a:xfrm>
          <a:prstGeom prst="straightConnector1">
            <a:avLst/>
          </a:prstGeom>
          <a:ln w="104775">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400800" y="1295400"/>
            <a:ext cx="1905000" cy="169277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Perpetua"/>
                <a:ea typeface="+mn-ea"/>
                <a:cs typeface="+mn-cs"/>
              </a:rPr>
              <a:t>Trickster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Perpetua"/>
                <a:ea typeface="+mn-ea"/>
                <a:cs typeface="+mn-cs"/>
              </a:rPr>
              <a:t>This answer is very close but it is not THE BEST answer.</a:t>
            </a:r>
          </a:p>
        </p:txBody>
      </p:sp>
      <p:cxnSp>
        <p:nvCxnSpPr>
          <p:cNvPr id="20" name="Straight Arrow Connector 19"/>
          <p:cNvCxnSpPr/>
          <p:nvPr/>
        </p:nvCxnSpPr>
        <p:spPr>
          <a:xfrm flipH="1">
            <a:off x="4572000" y="2286000"/>
            <a:ext cx="1752600" cy="1295400"/>
          </a:xfrm>
          <a:prstGeom prst="straightConnector1">
            <a:avLst/>
          </a:prstGeom>
          <a:ln w="1047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5715000" y="3962400"/>
            <a:ext cx="3124200" cy="1200329"/>
          </a:xfrm>
          <a:prstGeom prst="rect">
            <a:avLst/>
          </a:prstGeom>
          <a:solidFill>
            <a:schemeClr val="tx2">
              <a:lumMod val="75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FFF00"/>
                </a:solidFill>
                <a:effectLst/>
                <a:uLnTx/>
                <a:uFillTx/>
                <a:latin typeface="Perpetua"/>
                <a:ea typeface="+mn-ea"/>
                <a:cs typeface="+mn-cs"/>
              </a:rPr>
              <a:t>BULL’S-EYE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FF00"/>
                </a:solidFill>
                <a:effectLst/>
                <a:uLnTx/>
                <a:uFillTx/>
                <a:latin typeface="Perpetua"/>
                <a:ea typeface="+mn-ea"/>
                <a:cs typeface="+mn-cs"/>
              </a:rPr>
              <a:t>The BEST Answer</a:t>
            </a:r>
          </a:p>
        </p:txBody>
      </p:sp>
      <p:cxnSp>
        <p:nvCxnSpPr>
          <p:cNvPr id="24" name="Straight Arrow Connector 23"/>
          <p:cNvCxnSpPr/>
          <p:nvPr/>
        </p:nvCxnSpPr>
        <p:spPr>
          <a:xfrm flipH="1" flipV="1">
            <a:off x="4419600" y="3998386"/>
            <a:ext cx="1295400" cy="394901"/>
          </a:xfrm>
          <a:prstGeom prst="straightConnector1">
            <a:avLst/>
          </a:prstGeom>
          <a:ln w="104775">
            <a:solidFill>
              <a:srgbClr val="D7D2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04800" y="228600"/>
            <a:ext cx="762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erpetua"/>
                <a:ea typeface="+mn-ea"/>
                <a:cs typeface="+mn-cs"/>
              </a:rPr>
              <a:t>I DO!</a:t>
            </a:r>
          </a:p>
        </p:txBody>
      </p:sp>
    </p:spTree>
    <p:extLst>
      <p:ext uri="{BB962C8B-B14F-4D97-AF65-F5344CB8AC3E}">
        <p14:creationId xmlns:p14="http://schemas.microsoft.com/office/powerpoint/2010/main" val="71327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iterate type="lt">
                                    <p:tmPct val="0"/>
                                  </p:iterate>
                                  <p:childTnLst>
                                    <p:set>
                                      <p:cBhvr>
                                        <p:cTn id="6" dur="1" fill="hold">
                                          <p:stCondLst>
                                            <p:cond delay="0"/>
                                          </p:stCondLst>
                                        </p:cTn>
                                        <p:tgtEl>
                                          <p:spTgt spid="12"/>
                                        </p:tgtEl>
                                        <p:attrNameLst>
                                          <p:attrName>style.visibility</p:attrName>
                                        </p:attrNameLst>
                                      </p:cBhvr>
                                      <p:to>
                                        <p:strVal val="visible"/>
                                      </p:to>
                                    </p:set>
                                    <p:anim from="(-#ppt_w/2)" to="(#ppt_x)" calcmode="lin" valueType="num">
                                      <p:cBhvr>
                                        <p:cTn id="7" dur="600" fill="hold">
                                          <p:stCondLst>
                                            <p:cond delay="0"/>
                                          </p:stCondLst>
                                        </p:cTn>
                                        <p:tgtEl>
                                          <p:spTgt spid="12"/>
                                        </p:tgtEl>
                                        <p:attrNameLst>
                                          <p:attrName>ppt_x</p:attrName>
                                        </p:attrNameLst>
                                      </p:cBhvr>
                                    </p:anim>
                                    <p:anim from="0" to="-1.0" calcmode="lin" valueType="num">
                                      <p:cBhvr>
                                        <p:cTn id="8" dur="200" decel="50000" autoRev="1" fill="hold">
                                          <p:stCondLst>
                                            <p:cond delay="600"/>
                                          </p:stCondLst>
                                        </p:cTn>
                                        <p:tgtEl>
                                          <p:spTgt spid="12"/>
                                        </p:tgtEl>
                                        <p:attrNameLst>
                                          <p:attrName>xshear</p:attrName>
                                        </p:attrNameLst>
                                      </p:cBhvr>
                                    </p:anim>
                                    <p:animScale>
                                      <p:cBhvr>
                                        <p:cTn id="9" dur="200" decel="100000" autoRev="1" fill="hold">
                                          <p:stCondLst>
                                            <p:cond delay="600"/>
                                          </p:stCondLst>
                                        </p:cTn>
                                        <p:tgtEl>
                                          <p:spTgt spid="12"/>
                                        </p:tgtEl>
                                      </p:cBhvr>
                                      <p:from x="100000" y="100000"/>
                                      <p:to x="80000" y="100000"/>
                                    </p:animScale>
                                    <p:anim by="(#ppt_h/3+#ppt_w*0.1)" calcmode="lin" valueType="num">
                                      <p:cBhvr additive="sum">
                                        <p:cTn id="10" dur="200" decel="100000" autoRev="1" fill="hold">
                                          <p:stCondLst>
                                            <p:cond delay="600"/>
                                          </p:stCondLst>
                                        </p:cTn>
                                        <p:tgtEl>
                                          <p:spTgt spid="1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nodeType="clickEffect">
                                  <p:stCondLst>
                                    <p:cond delay="0"/>
                                  </p:stCondLst>
                                  <p:iterate type="lt">
                                    <p:tmPct val="0"/>
                                  </p:iterate>
                                  <p:childTnLst>
                                    <p:set>
                                      <p:cBhvr>
                                        <p:cTn id="14" dur="1" fill="hold">
                                          <p:stCondLst>
                                            <p:cond delay="0"/>
                                          </p:stCondLst>
                                        </p:cTn>
                                        <p:tgtEl>
                                          <p:spTgt spid="16"/>
                                        </p:tgtEl>
                                        <p:attrNameLst>
                                          <p:attrName>style.visibility</p:attrName>
                                        </p:attrNameLst>
                                      </p:cBhvr>
                                      <p:to>
                                        <p:strVal val="visible"/>
                                      </p:to>
                                    </p:set>
                                    <p:anim from="(-#ppt_w/2)" to="(#ppt_x)" calcmode="lin" valueType="num">
                                      <p:cBhvr>
                                        <p:cTn id="15" dur="600" fill="hold">
                                          <p:stCondLst>
                                            <p:cond delay="0"/>
                                          </p:stCondLst>
                                        </p:cTn>
                                        <p:tgtEl>
                                          <p:spTgt spid="16"/>
                                        </p:tgtEl>
                                        <p:attrNameLst>
                                          <p:attrName>ppt_x</p:attrName>
                                        </p:attrNameLst>
                                      </p:cBhvr>
                                    </p:anim>
                                    <p:anim from="0" to="-1.0" calcmode="lin" valueType="num">
                                      <p:cBhvr>
                                        <p:cTn id="16" dur="200" decel="50000" autoRev="1" fill="hold">
                                          <p:stCondLst>
                                            <p:cond delay="600"/>
                                          </p:stCondLst>
                                        </p:cTn>
                                        <p:tgtEl>
                                          <p:spTgt spid="16"/>
                                        </p:tgtEl>
                                        <p:attrNameLst>
                                          <p:attrName>xshear</p:attrName>
                                        </p:attrNameLst>
                                      </p:cBhvr>
                                    </p:anim>
                                    <p:animScale>
                                      <p:cBhvr>
                                        <p:cTn id="17" dur="200" decel="100000" autoRev="1" fill="hold">
                                          <p:stCondLst>
                                            <p:cond delay="600"/>
                                          </p:stCondLst>
                                        </p:cTn>
                                        <p:tgtEl>
                                          <p:spTgt spid="16"/>
                                        </p:tgtEl>
                                      </p:cBhvr>
                                      <p:from x="100000" y="100000"/>
                                      <p:to x="80000" y="100000"/>
                                    </p:animScale>
                                    <p:anim by="(#ppt_h/3+#ppt_w*0.1)" calcmode="lin" valueType="num">
                                      <p:cBhvr additive="sum">
                                        <p:cTn id="18" dur="200" decel="100000" autoRev="1" fill="hold">
                                          <p:stCondLst>
                                            <p:cond delay="600"/>
                                          </p:stCondLst>
                                        </p:cTn>
                                        <p:tgtEl>
                                          <p:spTgt spid="16"/>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nodeType="clickEffect">
                                  <p:stCondLst>
                                    <p:cond delay="0"/>
                                  </p:stCondLst>
                                  <p:iterate type="lt">
                                    <p:tmPct val="0"/>
                                  </p:iterate>
                                  <p:childTnLst>
                                    <p:set>
                                      <p:cBhvr>
                                        <p:cTn id="22" dur="1" fill="hold">
                                          <p:stCondLst>
                                            <p:cond delay="0"/>
                                          </p:stCondLst>
                                        </p:cTn>
                                        <p:tgtEl>
                                          <p:spTgt spid="20"/>
                                        </p:tgtEl>
                                        <p:attrNameLst>
                                          <p:attrName>style.visibility</p:attrName>
                                        </p:attrNameLst>
                                      </p:cBhvr>
                                      <p:to>
                                        <p:strVal val="visible"/>
                                      </p:to>
                                    </p:set>
                                    <p:anim from="(-#ppt_w/2)" to="(#ppt_x)" calcmode="lin" valueType="num">
                                      <p:cBhvr>
                                        <p:cTn id="23" dur="600" fill="hold">
                                          <p:stCondLst>
                                            <p:cond delay="0"/>
                                          </p:stCondLst>
                                        </p:cTn>
                                        <p:tgtEl>
                                          <p:spTgt spid="20"/>
                                        </p:tgtEl>
                                        <p:attrNameLst>
                                          <p:attrName>ppt_x</p:attrName>
                                        </p:attrNameLst>
                                      </p:cBhvr>
                                    </p:anim>
                                    <p:anim from="0" to="-1.0" calcmode="lin" valueType="num">
                                      <p:cBhvr>
                                        <p:cTn id="24" dur="200" decel="50000" autoRev="1" fill="hold">
                                          <p:stCondLst>
                                            <p:cond delay="600"/>
                                          </p:stCondLst>
                                        </p:cTn>
                                        <p:tgtEl>
                                          <p:spTgt spid="20"/>
                                        </p:tgtEl>
                                        <p:attrNameLst>
                                          <p:attrName>xshear</p:attrName>
                                        </p:attrNameLst>
                                      </p:cBhvr>
                                    </p:anim>
                                    <p:animScale>
                                      <p:cBhvr>
                                        <p:cTn id="25" dur="200" decel="100000" autoRev="1" fill="hold">
                                          <p:stCondLst>
                                            <p:cond delay="600"/>
                                          </p:stCondLst>
                                        </p:cTn>
                                        <p:tgtEl>
                                          <p:spTgt spid="20"/>
                                        </p:tgtEl>
                                      </p:cBhvr>
                                      <p:from x="100000" y="100000"/>
                                      <p:to x="80000" y="100000"/>
                                    </p:animScale>
                                    <p:anim by="(#ppt_h/3+#ppt_w*0.1)" calcmode="lin" valueType="num">
                                      <p:cBhvr additive="sum">
                                        <p:cTn id="26" dur="200" decel="100000" autoRev="1" fill="hold">
                                          <p:stCondLst>
                                            <p:cond delay="600"/>
                                          </p:stCondLst>
                                        </p:cTn>
                                        <p:tgtEl>
                                          <p:spTgt spid="20"/>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nodeType="clickEffect">
                                  <p:stCondLst>
                                    <p:cond delay="0"/>
                                  </p:stCondLst>
                                  <p:iterate type="lt">
                                    <p:tmPct val="0"/>
                                  </p:iterate>
                                  <p:childTnLst>
                                    <p:set>
                                      <p:cBhvr>
                                        <p:cTn id="30" dur="1" fill="hold">
                                          <p:stCondLst>
                                            <p:cond delay="0"/>
                                          </p:stCondLst>
                                        </p:cTn>
                                        <p:tgtEl>
                                          <p:spTgt spid="24"/>
                                        </p:tgtEl>
                                        <p:attrNameLst>
                                          <p:attrName>style.visibility</p:attrName>
                                        </p:attrNameLst>
                                      </p:cBhvr>
                                      <p:to>
                                        <p:strVal val="visible"/>
                                      </p:to>
                                    </p:set>
                                    <p:anim from="(-#ppt_w/2)" to="(#ppt_x)" calcmode="lin" valueType="num">
                                      <p:cBhvr>
                                        <p:cTn id="31" dur="600" fill="hold">
                                          <p:stCondLst>
                                            <p:cond delay="0"/>
                                          </p:stCondLst>
                                        </p:cTn>
                                        <p:tgtEl>
                                          <p:spTgt spid="24"/>
                                        </p:tgtEl>
                                        <p:attrNameLst>
                                          <p:attrName>ppt_x</p:attrName>
                                        </p:attrNameLst>
                                      </p:cBhvr>
                                    </p:anim>
                                    <p:anim from="0" to="-1.0" calcmode="lin" valueType="num">
                                      <p:cBhvr>
                                        <p:cTn id="32" dur="200" decel="50000" autoRev="1" fill="hold">
                                          <p:stCondLst>
                                            <p:cond delay="600"/>
                                          </p:stCondLst>
                                        </p:cTn>
                                        <p:tgtEl>
                                          <p:spTgt spid="24"/>
                                        </p:tgtEl>
                                        <p:attrNameLst>
                                          <p:attrName>xshear</p:attrName>
                                        </p:attrNameLst>
                                      </p:cBhvr>
                                    </p:anim>
                                    <p:animScale>
                                      <p:cBhvr>
                                        <p:cTn id="33" dur="200" decel="100000" autoRev="1" fill="hold">
                                          <p:stCondLst>
                                            <p:cond delay="600"/>
                                          </p:stCondLst>
                                        </p:cTn>
                                        <p:tgtEl>
                                          <p:spTgt spid="24"/>
                                        </p:tgtEl>
                                      </p:cBhvr>
                                      <p:from x="100000" y="100000"/>
                                      <p:to x="80000" y="100000"/>
                                    </p:animScale>
                                    <p:anim by="(#ppt_h/3+#ppt_w*0.1)" calcmode="lin" valueType="num">
                                      <p:cBhvr additive="sum">
                                        <p:cTn id="34" dur="200" decel="100000" autoRev="1" fill="hold">
                                          <p:stCondLst>
                                            <p:cond delay="600"/>
                                          </p:stCondLst>
                                        </p:cTn>
                                        <p:tgtEl>
                                          <p:spTgt spid="2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935162"/>
          </a:xfrm>
        </p:spPr>
        <p:txBody>
          <a:bodyPr>
            <a:noAutofit/>
          </a:bodyPr>
          <a:lstStyle/>
          <a:p>
            <a:pPr algn="ctr"/>
            <a:r>
              <a:rPr lang="en-US" sz="3200" b="1" dirty="0"/>
              <a:t>Which student is best using the character trait integrity? </a:t>
            </a:r>
            <a:br>
              <a:rPr lang="en-US" sz="3200" b="1" dirty="0"/>
            </a:br>
            <a:r>
              <a:rPr lang="en-US" sz="2800" dirty="0"/>
              <a:t> </a:t>
            </a:r>
            <a:r>
              <a:rPr lang="en-US" sz="2000" dirty="0"/>
              <a:t>Integrity means doing the right thing even </a:t>
            </a:r>
            <a:r>
              <a:rPr lang="en-US" sz="2000" u="sng" dirty="0"/>
              <a:t>when no one is watching. </a:t>
            </a:r>
            <a:endParaRPr lang="en-US" sz="2000" b="1" u="sng" dirty="0"/>
          </a:p>
        </p:txBody>
      </p:sp>
      <p:sp>
        <p:nvSpPr>
          <p:cNvPr id="3" name="Content Placeholder 2"/>
          <p:cNvSpPr>
            <a:spLocks noGrp="1"/>
          </p:cNvSpPr>
          <p:nvPr>
            <p:ph sz="quarter" idx="1"/>
          </p:nvPr>
        </p:nvSpPr>
        <p:spPr>
          <a:xfrm>
            <a:off x="76200" y="2286000"/>
            <a:ext cx="8610600" cy="3733800"/>
          </a:xfrm>
        </p:spPr>
        <p:txBody>
          <a:bodyPr>
            <a:noAutofit/>
          </a:bodyPr>
          <a:lstStyle/>
          <a:p>
            <a:r>
              <a:rPr lang="en-US" sz="3200" dirty="0"/>
              <a:t>A.) Kelsey runs to the line to be first for lunch.</a:t>
            </a:r>
          </a:p>
          <a:p>
            <a:r>
              <a:rPr lang="en-US" sz="3200" dirty="0"/>
              <a:t>B.) Carrie stands quietly in the line and her teacher gives her a thumbs up. </a:t>
            </a:r>
          </a:p>
          <a:p>
            <a:r>
              <a:rPr lang="en-US" sz="3200" dirty="0"/>
              <a:t>C.) Peggy lets her three best friends go in front of her on the way to lunch then quietly grabs a tray and goes through the line. </a:t>
            </a:r>
          </a:p>
          <a:p>
            <a:r>
              <a:rPr lang="en-US" sz="3200" dirty="0"/>
              <a:t>D.) Sandy picks up a piece of trash as she is headed to the line then stands quietly in the line.</a:t>
            </a:r>
          </a:p>
        </p:txBody>
      </p:sp>
      <p:sp>
        <p:nvSpPr>
          <p:cNvPr id="4" name="TextBox 3"/>
          <p:cNvSpPr txBox="1"/>
          <p:nvPr/>
        </p:nvSpPr>
        <p:spPr>
          <a:xfrm>
            <a:off x="304800" y="228600"/>
            <a:ext cx="762000" cy="369332"/>
          </a:xfrm>
          <a:prstGeom prst="rect">
            <a:avLst/>
          </a:prstGeom>
          <a:noFill/>
        </p:spPr>
        <p:txBody>
          <a:bodyPr wrap="square" rtlCol="0">
            <a:spAutoFit/>
          </a:bodyPr>
          <a:lstStyle/>
          <a:p>
            <a:r>
              <a:rPr lang="en-US" dirty="0"/>
              <a:t>I DO!</a:t>
            </a:r>
          </a:p>
        </p:txBody>
      </p:sp>
    </p:spTree>
    <p:extLst>
      <p:ext uri="{BB962C8B-B14F-4D97-AF65-F5344CB8AC3E}">
        <p14:creationId xmlns:p14="http://schemas.microsoft.com/office/powerpoint/2010/main" val="1569548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590800" y="2990251"/>
            <a:ext cx="3691056" cy="3498987"/>
          </a:xfrm>
          <a:prstGeom prst="rect">
            <a:avLst/>
          </a:prstGeom>
        </p:spPr>
      </p:pic>
      <p:sp>
        <p:nvSpPr>
          <p:cNvPr id="22" name="TextBox 21"/>
          <p:cNvSpPr txBox="1"/>
          <p:nvPr/>
        </p:nvSpPr>
        <p:spPr>
          <a:xfrm>
            <a:off x="4103104" y="4407243"/>
            <a:ext cx="642186" cy="830997"/>
          </a:xfrm>
          <a:prstGeom prst="rect">
            <a:avLst/>
          </a:prstGeom>
          <a:noFill/>
        </p:spPr>
        <p:txBody>
          <a:bodyPr wrap="square" rtlCol="0">
            <a:spAutoFit/>
          </a:bodyPr>
          <a:lstStyle/>
          <a:p>
            <a:r>
              <a:rPr lang="en-US" sz="4800" b="1" dirty="0">
                <a:latin typeface="Arial Black" pitchFamily="34" charset="0"/>
              </a:rPr>
              <a:t>D</a:t>
            </a:r>
          </a:p>
        </p:txBody>
      </p:sp>
      <p:sp>
        <p:nvSpPr>
          <p:cNvPr id="25" name="TextBox 24"/>
          <p:cNvSpPr txBox="1"/>
          <p:nvPr/>
        </p:nvSpPr>
        <p:spPr>
          <a:xfrm>
            <a:off x="2800371" y="4822741"/>
            <a:ext cx="676694" cy="830997"/>
          </a:xfrm>
          <a:prstGeom prst="rect">
            <a:avLst/>
          </a:prstGeom>
          <a:noFill/>
        </p:spPr>
        <p:txBody>
          <a:bodyPr wrap="square" rtlCol="0">
            <a:spAutoFit/>
          </a:bodyPr>
          <a:lstStyle/>
          <a:p>
            <a:r>
              <a:rPr lang="en-US" sz="4800" b="1" dirty="0">
                <a:solidFill>
                  <a:schemeClr val="bg1"/>
                </a:solidFill>
                <a:latin typeface="Arial Black" pitchFamily="34" charset="0"/>
              </a:rPr>
              <a:t>A</a:t>
            </a:r>
          </a:p>
        </p:txBody>
      </p:sp>
      <p:sp>
        <p:nvSpPr>
          <p:cNvPr id="26" name="TextBox 25"/>
          <p:cNvSpPr txBox="1"/>
          <p:nvPr/>
        </p:nvSpPr>
        <p:spPr>
          <a:xfrm>
            <a:off x="3477065" y="3698747"/>
            <a:ext cx="738211" cy="830997"/>
          </a:xfrm>
          <a:prstGeom prst="rect">
            <a:avLst/>
          </a:prstGeom>
          <a:noFill/>
        </p:spPr>
        <p:txBody>
          <a:bodyPr wrap="square" rtlCol="0">
            <a:spAutoFit/>
          </a:bodyPr>
          <a:lstStyle/>
          <a:p>
            <a:r>
              <a:rPr lang="en-US" sz="4800" b="1" dirty="0">
                <a:latin typeface="Arial Black" pitchFamily="34" charset="0"/>
              </a:rPr>
              <a:t>C</a:t>
            </a:r>
          </a:p>
        </p:txBody>
      </p:sp>
      <p:sp>
        <p:nvSpPr>
          <p:cNvPr id="27" name="TextBox 26"/>
          <p:cNvSpPr txBox="1"/>
          <p:nvPr/>
        </p:nvSpPr>
        <p:spPr>
          <a:xfrm>
            <a:off x="4585164" y="4450078"/>
            <a:ext cx="738211" cy="830997"/>
          </a:xfrm>
          <a:prstGeom prst="rect">
            <a:avLst/>
          </a:prstGeom>
          <a:noFill/>
        </p:spPr>
        <p:txBody>
          <a:bodyPr wrap="square" rtlCol="0">
            <a:spAutoFit/>
          </a:bodyPr>
          <a:lstStyle/>
          <a:p>
            <a:r>
              <a:rPr lang="en-US" sz="4800" b="1" dirty="0">
                <a:latin typeface="Arial Black" pitchFamily="34" charset="0"/>
              </a:rPr>
              <a:t>B</a:t>
            </a:r>
          </a:p>
        </p:txBody>
      </p:sp>
      <p:sp>
        <p:nvSpPr>
          <p:cNvPr id="12" name="TextBox 11"/>
          <p:cNvSpPr txBox="1"/>
          <p:nvPr/>
        </p:nvSpPr>
        <p:spPr>
          <a:xfrm>
            <a:off x="152400" y="315247"/>
            <a:ext cx="762000" cy="369332"/>
          </a:xfrm>
          <a:prstGeom prst="rect">
            <a:avLst/>
          </a:prstGeom>
          <a:noFill/>
        </p:spPr>
        <p:txBody>
          <a:bodyPr wrap="square" rtlCol="0">
            <a:spAutoFit/>
          </a:bodyPr>
          <a:lstStyle/>
          <a:p>
            <a:r>
              <a:rPr lang="en-US" dirty="0"/>
              <a:t>I DO!</a:t>
            </a:r>
          </a:p>
        </p:txBody>
      </p:sp>
      <p:sp>
        <p:nvSpPr>
          <p:cNvPr id="16" name="TextBox 15"/>
          <p:cNvSpPr txBox="1"/>
          <p:nvPr/>
        </p:nvSpPr>
        <p:spPr>
          <a:xfrm>
            <a:off x="27709" y="4672786"/>
            <a:ext cx="2608102" cy="2185214"/>
          </a:xfrm>
          <a:prstGeom prst="rect">
            <a:avLst/>
          </a:prstGeom>
          <a:noFill/>
        </p:spPr>
        <p:txBody>
          <a:bodyPr wrap="square" rtlCol="0">
            <a:spAutoFit/>
          </a:bodyPr>
          <a:lstStyle/>
          <a:p>
            <a:pPr algn="ctr"/>
            <a:r>
              <a:rPr lang="en-US" sz="3200" b="1" dirty="0"/>
              <a:t>WAY OFF ANSWER</a:t>
            </a:r>
          </a:p>
          <a:p>
            <a:pPr algn="ctr"/>
            <a:r>
              <a:rPr lang="en-US" b="1" dirty="0"/>
              <a:t>This answer is not true, not relevant and not even close to what the question is looking for</a:t>
            </a:r>
          </a:p>
        </p:txBody>
      </p:sp>
      <p:sp>
        <p:nvSpPr>
          <p:cNvPr id="17" name="TextBox 16"/>
          <p:cNvSpPr txBox="1"/>
          <p:nvPr/>
        </p:nvSpPr>
        <p:spPr>
          <a:xfrm>
            <a:off x="112864" y="2877411"/>
            <a:ext cx="2553485" cy="1908215"/>
          </a:xfrm>
          <a:prstGeom prst="rect">
            <a:avLst/>
          </a:prstGeom>
          <a:noFill/>
        </p:spPr>
        <p:txBody>
          <a:bodyPr wrap="square" rtlCol="0">
            <a:spAutoFit/>
          </a:bodyPr>
          <a:lstStyle/>
          <a:p>
            <a:pPr algn="ctr"/>
            <a:r>
              <a:rPr lang="en-US" sz="3200" b="1" dirty="0">
                <a:solidFill>
                  <a:srgbClr val="0070C0"/>
                </a:solidFill>
              </a:rPr>
              <a:t>CLOSER BUT OFF</a:t>
            </a:r>
          </a:p>
          <a:p>
            <a:pPr algn="ctr"/>
            <a:r>
              <a:rPr lang="en-US" b="1" dirty="0">
                <a:solidFill>
                  <a:srgbClr val="0070C0"/>
                </a:solidFill>
              </a:rPr>
              <a:t>This answer is from the text, but doesn’t answer the question</a:t>
            </a:r>
          </a:p>
        </p:txBody>
      </p:sp>
      <p:sp>
        <p:nvSpPr>
          <p:cNvPr id="18" name="TextBox 17"/>
          <p:cNvSpPr txBox="1"/>
          <p:nvPr/>
        </p:nvSpPr>
        <p:spPr>
          <a:xfrm>
            <a:off x="6533432" y="2927542"/>
            <a:ext cx="1905000" cy="1692771"/>
          </a:xfrm>
          <a:prstGeom prst="rect">
            <a:avLst/>
          </a:prstGeom>
          <a:noFill/>
        </p:spPr>
        <p:txBody>
          <a:bodyPr wrap="square" rtlCol="0">
            <a:spAutoFit/>
          </a:bodyPr>
          <a:lstStyle/>
          <a:p>
            <a:pPr algn="ctr"/>
            <a:r>
              <a:rPr lang="en-US" sz="3200" b="1" dirty="0">
                <a:solidFill>
                  <a:srgbClr val="FF0000"/>
                </a:solidFill>
              </a:rPr>
              <a:t>Trickster</a:t>
            </a:r>
          </a:p>
          <a:p>
            <a:pPr algn="ctr"/>
            <a:r>
              <a:rPr lang="en-US" b="1" dirty="0">
                <a:solidFill>
                  <a:srgbClr val="FF0000"/>
                </a:solidFill>
              </a:rPr>
              <a:t>This answer is very close but it is not THE BEST answer.</a:t>
            </a:r>
          </a:p>
        </p:txBody>
      </p:sp>
      <p:sp>
        <p:nvSpPr>
          <p:cNvPr id="20" name="TextBox 19"/>
          <p:cNvSpPr txBox="1"/>
          <p:nvPr/>
        </p:nvSpPr>
        <p:spPr>
          <a:xfrm>
            <a:off x="6235815" y="5281075"/>
            <a:ext cx="2609132" cy="954107"/>
          </a:xfrm>
          <a:prstGeom prst="rect">
            <a:avLst/>
          </a:prstGeom>
          <a:solidFill>
            <a:schemeClr val="tx2">
              <a:lumMod val="75000"/>
            </a:schemeClr>
          </a:solidFill>
        </p:spPr>
        <p:txBody>
          <a:bodyPr wrap="square" rtlCol="0">
            <a:spAutoFit/>
          </a:bodyPr>
          <a:lstStyle/>
          <a:p>
            <a:pPr algn="ctr"/>
            <a:r>
              <a:rPr lang="en-US" sz="3600" b="1" dirty="0">
                <a:solidFill>
                  <a:srgbClr val="FFFF00"/>
                </a:solidFill>
              </a:rPr>
              <a:t>BULL’S-EYE</a:t>
            </a:r>
          </a:p>
          <a:p>
            <a:pPr algn="ctr"/>
            <a:r>
              <a:rPr lang="en-US" sz="2000" b="1" dirty="0">
                <a:solidFill>
                  <a:srgbClr val="FFFF00"/>
                </a:solidFill>
              </a:rPr>
              <a:t>The BEST Answer</a:t>
            </a:r>
          </a:p>
        </p:txBody>
      </p:sp>
      <p:sp>
        <p:nvSpPr>
          <p:cNvPr id="15" name="Content Placeholder 2"/>
          <p:cNvSpPr>
            <a:spLocks noGrp="1"/>
          </p:cNvSpPr>
          <p:nvPr>
            <p:ph sz="quarter" idx="1"/>
          </p:nvPr>
        </p:nvSpPr>
        <p:spPr>
          <a:xfrm>
            <a:off x="741218" y="204306"/>
            <a:ext cx="8305800" cy="2125183"/>
          </a:xfrm>
        </p:spPr>
        <p:txBody>
          <a:bodyPr>
            <a:noAutofit/>
          </a:bodyPr>
          <a:lstStyle/>
          <a:p>
            <a:r>
              <a:rPr lang="en-US" sz="2400" dirty="0"/>
              <a:t>A.) Kelsey </a:t>
            </a:r>
            <a:r>
              <a:rPr lang="en-US" sz="2400" u="sng" dirty="0"/>
              <a:t>runs to the line </a:t>
            </a:r>
            <a:r>
              <a:rPr lang="en-US" sz="2400" dirty="0"/>
              <a:t>to be first for lunch.</a:t>
            </a:r>
          </a:p>
          <a:p>
            <a:r>
              <a:rPr lang="en-US" sz="2400" dirty="0"/>
              <a:t>B.) Carrie stands quietly in the line and her </a:t>
            </a:r>
            <a:r>
              <a:rPr lang="en-US" sz="2400" u="sng" dirty="0"/>
              <a:t>teacher gives her a thumbs up</a:t>
            </a:r>
            <a:r>
              <a:rPr lang="en-US" sz="2400" dirty="0"/>
              <a:t>. </a:t>
            </a:r>
          </a:p>
          <a:p>
            <a:r>
              <a:rPr lang="en-US" sz="2400" dirty="0"/>
              <a:t>C.) Peggy </a:t>
            </a:r>
            <a:r>
              <a:rPr lang="en-US" sz="2400" u="sng" dirty="0"/>
              <a:t>lets her three best friends go in front of her </a:t>
            </a:r>
            <a:r>
              <a:rPr lang="en-US" sz="2400" dirty="0"/>
              <a:t>on the way to lunch then </a:t>
            </a:r>
            <a:r>
              <a:rPr lang="en-US" sz="2400" u="sng" dirty="0"/>
              <a:t>quietly grabs a tray and goes through the line</a:t>
            </a:r>
            <a:r>
              <a:rPr lang="en-US" sz="2400" dirty="0"/>
              <a:t>. </a:t>
            </a:r>
          </a:p>
          <a:p>
            <a:r>
              <a:rPr lang="en-US" sz="2400" dirty="0"/>
              <a:t>D.) Sandy </a:t>
            </a:r>
            <a:r>
              <a:rPr lang="en-US" sz="2400" u="sng" dirty="0"/>
              <a:t>picks up a piece of trash </a:t>
            </a:r>
            <a:r>
              <a:rPr lang="en-US" sz="2400" dirty="0"/>
              <a:t>as she is headed to the line then </a:t>
            </a:r>
            <a:r>
              <a:rPr lang="en-US" sz="2400" u="sng" dirty="0"/>
              <a:t>stands quietly in the line</a:t>
            </a:r>
            <a:r>
              <a:rPr lang="en-US" sz="2400" dirty="0"/>
              <a:t>.</a:t>
            </a:r>
          </a:p>
        </p:txBody>
      </p:sp>
    </p:spTree>
    <p:extLst>
      <p:ext uri="{BB962C8B-B14F-4D97-AF65-F5344CB8AC3E}">
        <p14:creationId xmlns:p14="http://schemas.microsoft.com/office/powerpoint/2010/main" val="1812552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from="(-#ppt_w/2)" to="(#ppt_x)" calcmode="lin" valueType="num">
                                      <p:cBhvr>
                                        <p:cTn id="7" dur="600" fill="hold">
                                          <p:stCondLst>
                                            <p:cond delay="0"/>
                                          </p:stCondLst>
                                        </p:cTn>
                                        <p:tgtEl>
                                          <p:spTgt spid="25"/>
                                        </p:tgtEl>
                                        <p:attrNameLst>
                                          <p:attrName>ppt_x</p:attrName>
                                        </p:attrNameLst>
                                      </p:cBhvr>
                                    </p:anim>
                                    <p:anim from="0" to="-1.0" calcmode="lin" valueType="num">
                                      <p:cBhvr>
                                        <p:cTn id="8" dur="200" decel="50000" autoRev="1" fill="hold">
                                          <p:stCondLst>
                                            <p:cond delay="600"/>
                                          </p:stCondLst>
                                        </p:cTn>
                                        <p:tgtEl>
                                          <p:spTgt spid="25"/>
                                        </p:tgtEl>
                                        <p:attrNameLst>
                                          <p:attrName>xshear</p:attrName>
                                        </p:attrNameLst>
                                      </p:cBhvr>
                                    </p:anim>
                                    <p:animScale>
                                      <p:cBhvr>
                                        <p:cTn id="9" dur="200" decel="100000" autoRev="1" fill="hold">
                                          <p:stCondLst>
                                            <p:cond delay="600"/>
                                          </p:stCondLst>
                                        </p:cTn>
                                        <p:tgtEl>
                                          <p:spTgt spid="25"/>
                                        </p:tgtEl>
                                      </p:cBhvr>
                                      <p:from x="100000" y="100000"/>
                                      <p:to x="80000" y="100000"/>
                                    </p:animScale>
                                    <p:anim by="(#ppt_h/3+#ppt_w*0.1)" calcmode="lin" valueType="num">
                                      <p:cBhvr additive="sum">
                                        <p:cTn id="10" dur="200" decel="100000" autoRev="1" fill="hold">
                                          <p:stCondLst>
                                            <p:cond delay="600"/>
                                          </p:stCondLst>
                                        </p:cTn>
                                        <p:tgtEl>
                                          <p:spTgt spid="25"/>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6" presetClass="entr" presetSubtype="0" fill="hold" grpId="0" nodeType="clickEffect">
                                  <p:stCondLst>
                                    <p:cond delay="0"/>
                                  </p:stCondLst>
                                  <p:iterate type="lt">
                                    <p:tmPct val="10000"/>
                                  </p:iterate>
                                  <p:childTnLst>
                                    <p:set>
                                      <p:cBhvr>
                                        <p:cTn id="20" dur="1" fill="hold">
                                          <p:stCondLst>
                                            <p:cond delay="0"/>
                                          </p:stCondLst>
                                        </p:cTn>
                                        <p:tgtEl>
                                          <p:spTgt spid="27"/>
                                        </p:tgtEl>
                                        <p:attrNameLst>
                                          <p:attrName>style.visibility</p:attrName>
                                        </p:attrNameLst>
                                      </p:cBhvr>
                                      <p:to>
                                        <p:strVal val="visible"/>
                                      </p:to>
                                    </p:set>
                                    <p:anim by="(-#ppt_w*2)" calcmode="lin" valueType="num">
                                      <p:cBhvr rctx="PPT">
                                        <p:cTn id="21" dur="500" autoRev="1" fill="hold">
                                          <p:stCondLst>
                                            <p:cond delay="0"/>
                                          </p:stCondLst>
                                        </p:cTn>
                                        <p:tgtEl>
                                          <p:spTgt spid="27"/>
                                        </p:tgtEl>
                                        <p:attrNameLst>
                                          <p:attrName>ppt_w</p:attrName>
                                        </p:attrNameLst>
                                      </p:cBhvr>
                                    </p:anim>
                                    <p:anim by="(#ppt_w*0.50)" calcmode="lin" valueType="num">
                                      <p:cBhvr>
                                        <p:cTn id="22" dur="500" decel="50000" autoRev="1" fill="hold">
                                          <p:stCondLst>
                                            <p:cond delay="0"/>
                                          </p:stCondLst>
                                        </p:cTn>
                                        <p:tgtEl>
                                          <p:spTgt spid="27"/>
                                        </p:tgtEl>
                                        <p:attrNameLst>
                                          <p:attrName>ppt_x</p:attrName>
                                        </p:attrNameLst>
                                      </p:cBhvr>
                                    </p:anim>
                                    <p:anim from="(-#ppt_h/2)" to="(#ppt_y)" calcmode="lin" valueType="num">
                                      <p:cBhvr>
                                        <p:cTn id="23" dur="1000" fill="hold">
                                          <p:stCondLst>
                                            <p:cond delay="0"/>
                                          </p:stCondLst>
                                        </p:cTn>
                                        <p:tgtEl>
                                          <p:spTgt spid="27"/>
                                        </p:tgtEl>
                                        <p:attrNameLst>
                                          <p:attrName>ppt_y</p:attrName>
                                        </p:attrNameLst>
                                      </p:cBhvr>
                                    </p:anim>
                                    <p:animRot by="21600000">
                                      <p:cBhvr>
                                        <p:cTn id="24" dur="1000" fill="hold">
                                          <p:stCondLst>
                                            <p:cond delay="0"/>
                                          </p:stCondLst>
                                        </p:cTn>
                                        <p:tgtEl>
                                          <p:spTgt spid="27"/>
                                        </p:tgtEl>
                                        <p:attrNameLst>
                                          <p:attrName>r</p:attrName>
                                        </p:attrNameLst>
                                      </p:cBhvr>
                                    </p:animRot>
                                  </p:childTnLst>
                                </p:cTn>
                              </p:par>
                            </p:childTnLst>
                          </p:cTn>
                        </p:par>
                      </p:childTnLst>
                    </p:cTn>
                  </p:par>
                  <p:par>
                    <p:cTn id="25" fill="hold">
                      <p:stCondLst>
                        <p:cond delay="indefinite"/>
                      </p:stCondLst>
                      <p:childTnLst>
                        <p:par>
                          <p:cTn id="26" fill="hold">
                            <p:stCondLst>
                              <p:cond delay="0"/>
                            </p:stCondLst>
                            <p:childTnLst>
                              <p:par>
                                <p:cTn id="27" presetID="25" presetClass="entr" presetSubtype="0"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anim calcmode="lin" valueType="num">
                                      <p:cBhvr>
                                        <p:cTn id="29" dur="500" decel="50000" fill="hold">
                                          <p:stCondLst>
                                            <p:cond delay="0"/>
                                          </p:stCondLst>
                                        </p:cTn>
                                        <p:tgtEl>
                                          <p:spTgt spid="22"/>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22"/>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22"/>
                                        </p:tgtEl>
                                        <p:attrNameLst>
                                          <p:attrName>ppt_w</p:attrName>
                                        </p:attrNameLst>
                                      </p:cBhvr>
                                      <p:tavLst>
                                        <p:tav tm="0">
                                          <p:val>
                                            <p:strVal val="#ppt_w*.05"/>
                                          </p:val>
                                        </p:tav>
                                        <p:tav tm="100000">
                                          <p:val>
                                            <p:strVal val="#ppt_w"/>
                                          </p:val>
                                        </p:tav>
                                      </p:tavLst>
                                    </p:anim>
                                    <p:anim calcmode="lin" valueType="num">
                                      <p:cBhvr>
                                        <p:cTn id="32" dur="1000" fill="hold"/>
                                        <p:tgtEl>
                                          <p:spTgt spid="22"/>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22"/>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22"/>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22"/>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5" grpId="0"/>
      <p:bldP spid="26" grpId="0"/>
      <p:bldP spid="2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545068"/>
            <a:ext cx="7772400" cy="1143000"/>
          </a:xfrm>
        </p:spPr>
        <p:txBody>
          <a:bodyPr/>
          <a:lstStyle/>
          <a:p>
            <a:r>
              <a:rPr lang="en-US" dirty="0">
                <a:solidFill>
                  <a:srgbClr val="7030A0"/>
                </a:solidFill>
              </a:rPr>
              <a:t>Now You Try! Cardinal</a:t>
            </a:r>
          </a:p>
        </p:txBody>
      </p:sp>
      <p:sp>
        <p:nvSpPr>
          <p:cNvPr id="3" name="Content Placeholder 2"/>
          <p:cNvSpPr>
            <a:spLocks noGrp="1"/>
          </p:cNvSpPr>
          <p:nvPr>
            <p:ph sz="quarter" idx="1"/>
          </p:nvPr>
        </p:nvSpPr>
        <p:spPr>
          <a:xfrm>
            <a:off x="304800" y="597932"/>
            <a:ext cx="8686800" cy="6084516"/>
          </a:xfrm>
        </p:spPr>
        <p:txBody>
          <a:bodyPr>
            <a:normAutofit fontScale="92500"/>
          </a:bodyPr>
          <a:lstStyle/>
          <a:p>
            <a:pPr marL="0" indent="0" fontAlgn="base">
              <a:buNone/>
            </a:pPr>
            <a:r>
              <a:rPr lang="en-US" sz="3500" b="1" dirty="0"/>
              <a:t>Which character from a book shows the most integrity?</a:t>
            </a:r>
            <a:endParaRPr lang="en-US" sz="3500" dirty="0"/>
          </a:p>
          <a:p>
            <a:pPr fontAlgn="base"/>
            <a:r>
              <a:rPr lang="en-US" sz="3500" dirty="0"/>
              <a:t>A.) In the book </a:t>
            </a:r>
            <a:r>
              <a:rPr lang="en-US" sz="3500" u="sng" dirty="0"/>
              <a:t>Anna of Rainbow Valley</a:t>
            </a:r>
            <a:r>
              <a:rPr lang="en-US" sz="3500" dirty="0"/>
              <a:t>, Anna helps a lost pig find in way back to the right farm on her way home from school.</a:t>
            </a:r>
          </a:p>
          <a:p>
            <a:pPr fontAlgn="base"/>
            <a:r>
              <a:rPr lang="en-US" sz="3500" dirty="0"/>
              <a:t>B.) In </a:t>
            </a:r>
            <a:r>
              <a:rPr lang="en-US" sz="3500" u="sng" dirty="0"/>
              <a:t>The Three Little Pigs</a:t>
            </a:r>
            <a:r>
              <a:rPr lang="en-US" sz="3500" dirty="0"/>
              <a:t>, Goldilocks sneaks into a bears’ cottage and breaks their chairs.</a:t>
            </a:r>
          </a:p>
          <a:p>
            <a:pPr fontAlgn="base"/>
            <a:r>
              <a:rPr lang="en-US" sz="3500" dirty="0"/>
              <a:t>C.) Mrs. Cook when she sneaks into Mr. G’s room and eats his candy.</a:t>
            </a:r>
          </a:p>
          <a:p>
            <a:pPr fontAlgn="base"/>
            <a:r>
              <a:rPr lang="en-US" sz="3500" dirty="0"/>
              <a:t>D.) In </a:t>
            </a:r>
            <a:r>
              <a:rPr lang="en-US" sz="3500" u="sng" dirty="0"/>
              <a:t>Cinderella</a:t>
            </a:r>
            <a:r>
              <a:rPr lang="en-US" sz="3500" dirty="0"/>
              <a:t>, Cinderella cleans the whole house when her stepsisters make her to do all the chores.</a:t>
            </a:r>
          </a:p>
          <a:p>
            <a:endParaRPr lang="en-US" dirty="0"/>
          </a:p>
        </p:txBody>
      </p:sp>
      <p:sp>
        <p:nvSpPr>
          <p:cNvPr id="4" name="TextBox 3"/>
          <p:cNvSpPr txBox="1"/>
          <p:nvPr/>
        </p:nvSpPr>
        <p:spPr>
          <a:xfrm>
            <a:off x="304800" y="228600"/>
            <a:ext cx="990600" cy="369332"/>
          </a:xfrm>
          <a:prstGeom prst="rect">
            <a:avLst/>
          </a:prstGeom>
          <a:noFill/>
        </p:spPr>
        <p:txBody>
          <a:bodyPr wrap="square" rtlCol="0">
            <a:spAutoFit/>
          </a:bodyPr>
          <a:lstStyle/>
          <a:p>
            <a:r>
              <a:rPr lang="en-US" dirty="0"/>
              <a:t>WE DO!</a:t>
            </a:r>
          </a:p>
        </p:txBody>
      </p:sp>
    </p:spTree>
    <p:extLst>
      <p:ext uri="{BB962C8B-B14F-4D97-AF65-F5344CB8AC3E}">
        <p14:creationId xmlns:p14="http://schemas.microsoft.com/office/powerpoint/2010/main" val="690284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590800" y="2990251"/>
            <a:ext cx="3691056" cy="3498987"/>
          </a:xfrm>
          <a:prstGeom prst="rect">
            <a:avLst/>
          </a:prstGeom>
        </p:spPr>
      </p:pic>
      <p:sp>
        <p:nvSpPr>
          <p:cNvPr id="22" name="TextBox 21"/>
          <p:cNvSpPr txBox="1"/>
          <p:nvPr/>
        </p:nvSpPr>
        <p:spPr>
          <a:xfrm>
            <a:off x="4103104" y="4407243"/>
            <a:ext cx="642186" cy="830997"/>
          </a:xfrm>
          <a:prstGeom prst="rect">
            <a:avLst/>
          </a:prstGeom>
          <a:noFill/>
        </p:spPr>
        <p:txBody>
          <a:bodyPr wrap="square" rtlCol="0">
            <a:spAutoFit/>
          </a:bodyPr>
          <a:lstStyle/>
          <a:p>
            <a:r>
              <a:rPr lang="en-US" sz="4800" b="1" dirty="0">
                <a:latin typeface="Arial Black" pitchFamily="34" charset="0"/>
              </a:rPr>
              <a:t>A</a:t>
            </a:r>
          </a:p>
        </p:txBody>
      </p:sp>
      <p:sp>
        <p:nvSpPr>
          <p:cNvPr id="25" name="TextBox 24"/>
          <p:cNvSpPr txBox="1"/>
          <p:nvPr/>
        </p:nvSpPr>
        <p:spPr>
          <a:xfrm>
            <a:off x="2800371" y="4822741"/>
            <a:ext cx="676694" cy="830997"/>
          </a:xfrm>
          <a:prstGeom prst="rect">
            <a:avLst/>
          </a:prstGeom>
          <a:noFill/>
        </p:spPr>
        <p:txBody>
          <a:bodyPr wrap="square" rtlCol="0">
            <a:spAutoFit/>
          </a:bodyPr>
          <a:lstStyle/>
          <a:p>
            <a:r>
              <a:rPr lang="en-US" sz="4800" b="1" dirty="0">
                <a:solidFill>
                  <a:schemeClr val="bg1"/>
                </a:solidFill>
                <a:latin typeface="Arial Black" pitchFamily="34" charset="0"/>
              </a:rPr>
              <a:t>C</a:t>
            </a:r>
          </a:p>
        </p:txBody>
      </p:sp>
      <p:sp>
        <p:nvSpPr>
          <p:cNvPr id="26" name="TextBox 25"/>
          <p:cNvSpPr txBox="1"/>
          <p:nvPr/>
        </p:nvSpPr>
        <p:spPr>
          <a:xfrm>
            <a:off x="3477065" y="3698747"/>
            <a:ext cx="738211" cy="830997"/>
          </a:xfrm>
          <a:prstGeom prst="rect">
            <a:avLst/>
          </a:prstGeom>
          <a:noFill/>
        </p:spPr>
        <p:txBody>
          <a:bodyPr wrap="square" rtlCol="0">
            <a:spAutoFit/>
          </a:bodyPr>
          <a:lstStyle/>
          <a:p>
            <a:r>
              <a:rPr lang="en-US" sz="4800" b="1" dirty="0">
                <a:latin typeface="Arial Black" pitchFamily="34" charset="0"/>
              </a:rPr>
              <a:t>B</a:t>
            </a:r>
          </a:p>
        </p:txBody>
      </p:sp>
      <p:sp>
        <p:nvSpPr>
          <p:cNvPr id="27" name="TextBox 26"/>
          <p:cNvSpPr txBox="1"/>
          <p:nvPr/>
        </p:nvSpPr>
        <p:spPr>
          <a:xfrm>
            <a:off x="4585164" y="4450078"/>
            <a:ext cx="738211" cy="830997"/>
          </a:xfrm>
          <a:prstGeom prst="rect">
            <a:avLst/>
          </a:prstGeom>
          <a:noFill/>
        </p:spPr>
        <p:txBody>
          <a:bodyPr wrap="square" rtlCol="0">
            <a:spAutoFit/>
          </a:bodyPr>
          <a:lstStyle/>
          <a:p>
            <a:r>
              <a:rPr lang="en-US" sz="4800" b="1" dirty="0">
                <a:latin typeface="Arial Black" pitchFamily="34" charset="0"/>
              </a:rPr>
              <a:t>D</a:t>
            </a:r>
          </a:p>
        </p:txBody>
      </p:sp>
      <p:sp>
        <p:nvSpPr>
          <p:cNvPr id="12" name="TextBox 11"/>
          <p:cNvSpPr txBox="1"/>
          <p:nvPr/>
        </p:nvSpPr>
        <p:spPr>
          <a:xfrm>
            <a:off x="27709" y="27709"/>
            <a:ext cx="762000" cy="646331"/>
          </a:xfrm>
          <a:prstGeom prst="rect">
            <a:avLst/>
          </a:prstGeom>
          <a:noFill/>
        </p:spPr>
        <p:txBody>
          <a:bodyPr wrap="square" rtlCol="0">
            <a:spAutoFit/>
          </a:bodyPr>
          <a:lstStyle/>
          <a:p>
            <a:r>
              <a:rPr lang="en-US" dirty="0"/>
              <a:t>WE</a:t>
            </a:r>
          </a:p>
          <a:p>
            <a:r>
              <a:rPr lang="en-US" dirty="0"/>
              <a:t>DO!</a:t>
            </a:r>
          </a:p>
        </p:txBody>
      </p:sp>
      <p:sp>
        <p:nvSpPr>
          <p:cNvPr id="16" name="TextBox 15"/>
          <p:cNvSpPr txBox="1"/>
          <p:nvPr/>
        </p:nvSpPr>
        <p:spPr>
          <a:xfrm>
            <a:off x="27709" y="4672786"/>
            <a:ext cx="2608102" cy="2185214"/>
          </a:xfrm>
          <a:prstGeom prst="rect">
            <a:avLst/>
          </a:prstGeom>
          <a:noFill/>
        </p:spPr>
        <p:txBody>
          <a:bodyPr wrap="square" rtlCol="0">
            <a:spAutoFit/>
          </a:bodyPr>
          <a:lstStyle/>
          <a:p>
            <a:pPr algn="ctr"/>
            <a:r>
              <a:rPr lang="en-US" sz="3200" b="1" dirty="0"/>
              <a:t>WAY OFF ANSWER</a:t>
            </a:r>
          </a:p>
          <a:p>
            <a:pPr algn="ctr"/>
            <a:r>
              <a:rPr lang="en-US" b="1" dirty="0"/>
              <a:t>This answer is not true, not relevant and not even close to what the question is looking for</a:t>
            </a:r>
          </a:p>
        </p:txBody>
      </p:sp>
      <p:sp>
        <p:nvSpPr>
          <p:cNvPr id="17" name="TextBox 16"/>
          <p:cNvSpPr txBox="1"/>
          <p:nvPr/>
        </p:nvSpPr>
        <p:spPr>
          <a:xfrm>
            <a:off x="112864" y="2877411"/>
            <a:ext cx="2553485" cy="1908215"/>
          </a:xfrm>
          <a:prstGeom prst="rect">
            <a:avLst/>
          </a:prstGeom>
          <a:noFill/>
        </p:spPr>
        <p:txBody>
          <a:bodyPr wrap="square" rtlCol="0">
            <a:spAutoFit/>
          </a:bodyPr>
          <a:lstStyle/>
          <a:p>
            <a:pPr algn="ctr"/>
            <a:r>
              <a:rPr lang="en-US" sz="3200" b="1" dirty="0">
                <a:solidFill>
                  <a:srgbClr val="0070C0"/>
                </a:solidFill>
              </a:rPr>
              <a:t>CLOSER BUT OFF</a:t>
            </a:r>
          </a:p>
          <a:p>
            <a:pPr algn="ctr"/>
            <a:r>
              <a:rPr lang="en-US" b="1" dirty="0">
                <a:solidFill>
                  <a:srgbClr val="0070C0"/>
                </a:solidFill>
              </a:rPr>
              <a:t>This answer is from the text, but doesn’t answer the question</a:t>
            </a:r>
          </a:p>
        </p:txBody>
      </p:sp>
      <p:sp>
        <p:nvSpPr>
          <p:cNvPr id="18" name="TextBox 17"/>
          <p:cNvSpPr txBox="1"/>
          <p:nvPr/>
        </p:nvSpPr>
        <p:spPr>
          <a:xfrm>
            <a:off x="6533432" y="2927542"/>
            <a:ext cx="1905000" cy="1692771"/>
          </a:xfrm>
          <a:prstGeom prst="rect">
            <a:avLst/>
          </a:prstGeom>
          <a:noFill/>
        </p:spPr>
        <p:txBody>
          <a:bodyPr wrap="square" rtlCol="0">
            <a:spAutoFit/>
          </a:bodyPr>
          <a:lstStyle/>
          <a:p>
            <a:pPr algn="ctr"/>
            <a:r>
              <a:rPr lang="en-US" sz="3200" b="1" dirty="0">
                <a:solidFill>
                  <a:srgbClr val="FF0000"/>
                </a:solidFill>
              </a:rPr>
              <a:t>Trickster</a:t>
            </a:r>
          </a:p>
          <a:p>
            <a:pPr algn="ctr"/>
            <a:r>
              <a:rPr lang="en-US" b="1" dirty="0">
                <a:solidFill>
                  <a:srgbClr val="FF0000"/>
                </a:solidFill>
              </a:rPr>
              <a:t>This answer is very close but it is not THE BEST answer.</a:t>
            </a:r>
          </a:p>
        </p:txBody>
      </p:sp>
      <p:sp>
        <p:nvSpPr>
          <p:cNvPr id="20" name="TextBox 19"/>
          <p:cNvSpPr txBox="1"/>
          <p:nvPr/>
        </p:nvSpPr>
        <p:spPr>
          <a:xfrm>
            <a:off x="6235815" y="5281075"/>
            <a:ext cx="2609132" cy="954107"/>
          </a:xfrm>
          <a:prstGeom prst="rect">
            <a:avLst/>
          </a:prstGeom>
          <a:solidFill>
            <a:schemeClr val="tx2">
              <a:lumMod val="75000"/>
            </a:schemeClr>
          </a:solidFill>
        </p:spPr>
        <p:txBody>
          <a:bodyPr wrap="square" rtlCol="0">
            <a:spAutoFit/>
          </a:bodyPr>
          <a:lstStyle/>
          <a:p>
            <a:pPr algn="ctr"/>
            <a:r>
              <a:rPr lang="en-US" sz="3600" b="1" dirty="0">
                <a:solidFill>
                  <a:srgbClr val="FFFF00"/>
                </a:solidFill>
              </a:rPr>
              <a:t>BULL’S-EYE</a:t>
            </a:r>
          </a:p>
          <a:p>
            <a:pPr algn="ctr"/>
            <a:r>
              <a:rPr lang="en-US" sz="2000" b="1" dirty="0">
                <a:solidFill>
                  <a:srgbClr val="FFFF00"/>
                </a:solidFill>
              </a:rPr>
              <a:t>The BEST Answer</a:t>
            </a:r>
          </a:p>
        </p:txBody>
      </p:sp>
      <p:sp>
        <p:nvSpPr>
          <p:cNvPr id="15" name="Content Placeholder 2"/>
          <p:cNvSpPr>
            <a:spLocks noGrp="1"/>
          </p:cNvSpPr>
          <p:nvPr>
            <p:ph sz="quarter" idx="1"/>
          </p:nvPr>
        </p:nvSpPr>
        <p:spPr>
          <a:xfrm>
            <a:off x="408709" y="215530"/>
            <a:ext cx="8666018" cy="2125183"/>
          </a:xfrm>
        </p:spPr>
        <p:txBody>
          <a:bodyPr>
            <a:noAutofit/>
          </a:bodyPr>
          <a:lstStyle/>
          <a:p>
            <a:pPr marL="0" indent="0" fontAlgn="base">
              <a:buNone/>
            </a:pPr>
            <a:r>
              <a:rPr lang="en-US" sz="2400" b="1" dirty="0"/>
              <a:t>Which character from a book shows the most integrity?</a:t>
            </a:r>
            <a:endParaRPr lang="en-US" sz="2400" dirty="0"/>
          </a:p>
          <a:p>
            <a:pPr fontAlgn="base"/>
            <a:r>
              <a:rPr lang="en-US" sz="2000" dirty="0"/>
              <a:t>A.) In the book </a:t>
            </a:r>
            <a:r>
              <a:rPr lang="en-US" sz="2000" u="sng" dirty="0"/>
              <a:t>Anna of Rainbow Valley</a:t>
            </a:r>
            <a:r>
              <a:rPr lang="en-US" sz="2000" dirty="0"/>
              <a:t>, Anna helps a lost pig find in way back to the right farm on her way home from school.</a:t>
            </a:r>
          </a:p>
          <a:p>
            <a:pPr fontAlgn="base"/>
            <a:r>
              <a:rPr lang="en-US" sz="2000" dirty="0"/>
              <a:t>B.) In </a:t>
            </a:r>
            <a:r>
              <a:rPr lang="en-US" sz="2000" u="sng" dirty="0"/>
              <a:t>The Three Little Pigs</a:t>
            </a:r>
            <a:r>
              <a:rPr lang="en-US" sz="2000" dirty="0"/>
              <a:t>, Goldilocks sneaks into a bears’ cottage and breaks their chairs.</a:t>
            </a:r>
          </a:p>
          <a:p>
            <a:pPr fontAlgn="base"/>
            <a:r>
              <a:rPr lang="en-US" sz="2000" dirty="0"/>
              <a:t>C.) Mrs. Cook when she sneaks into Mr. G’s room and eats his candy.</a:t>
            </a:r>
          </a:p>
          <a:p>
            <a:pPr fontAlgn="base"/>
            <a:r>
              <a:rPr lang="en-US" sz="2000" dirty="0"/>
              <a:t>D.) In </a:t>
            </a:r>
            <a:r>
              <a:rPr lang="en-US" sz="2000" u="sng" dirty="0"/>
              <a:t>Cinderella</a:t>
            </a:r>
            <a:r>
              <a:rPr lang="en-US" sz="2000" dirty="0"/>
              <a:t>, Cinderella cleans the whole house when her stepsisters make her to do all the chores.</a:t>
            </a:r>
          </a:p>
          <a:p>
            <a:endParaRPr lang="en-US" sz="2400" dirty="0"/>
          </a:p>
        </p:txBody>
      </p:sp>
      <p:sp>
        <p:nvSpPr>
          <p:cNvPr id="3" name="TextBox 2"/>
          <p:cNvSpPr txBox="1"/>
          <p:nvPr/>
        </p:nvSpPr>
        <p:spPr>
          <a:xfrm>
            <a:off x="7989430" y="208718"/>
            <a:ext cx="898003" cy="369332"/>
          </a:xfrm>
          <a:prstGeom prst="rect">
            <a:avLst/>
          </a:prstGeom>
          <a:noFill/>
        </p:spPr>
        <p:txBody>
          <a:bodyPr wrap="none" rtlCol="0">
            <a:spAutoFit/>
          </a:bodyPr>
          <a:lstStyle/>
          <a:p>
            <a:r>
              <a:rPr lang="en-US" dirty="0"/>
              <a:t>Cardinal</a:t>
            </a:r>
          </a:p>
        </p:txBody>
      </p:sp>
    </p:spTree>
    <p:extLst>
      <p:ext uri="{BB962C8B-B14F-4D97-AF65-F5344CB8AC3E}">
        <p14:creationId xmlns:p14="http://schemas.microsoft.com/office/powerpoint/2010/main" val="2236972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from="(-#ppt_w/2)" to="(#ppt_x)" calcmode="lin" valueType="num">
                                      <p:cBhvr>
                                        <p:cTn id="7" dur="600" fill="hold">
                                          <p:stCondLst>
                                            <p:cond delay="0"/>
                                          </p:stCondLst>
                                        </p:cTn>
                                        <p:tgtEl>
                                          <p:spTgt spid="25"/>
                                        </p:tgtEl>
                                        <p:attrNameLst>
                                          <p:attrName>ppt_x</p:attrName>
                                        </p:attrNameLst>
                                      </p:cBhvr>
                                    </p:anim>
                                    <p:anim from="0" to="-1.0" calcmode="lin" valueType="num">
                                      <p:cBhvr>
                                        <p:cTn id="8" dur="200" decel="50000" autoRev="1" fill="hold">
                                          <p:stCondLst>
                                            <p:cond delay="600"/>
                                          </p:stCondLst>
                                        </p:cTn>
                                        <p:tgtEl>
                                          <p:spTgt spid="25"/>
                                        </p:tgtEl>
                                        <p:attrNameLst>
                                          <p:attrName>xshear</p:attrName>
                                        </p:attrNameLst>
                                      </p:cBhvr>
                                    </p:anim>
                                    <p:animScale>
                                      <p:cBhvr>
                                        <p:cTn id="9" dur="200" decel="100000" autoRev="1" fill="hold">
                                          <p:stCondLst>
                                            <p:cond delay="600"/>
                                          </p:stCondLst>
                                        </p:cTn>
                                        <p:tgtEl>
                                          <p:spTgt spid="25"/>
                                        </p:tgtEl>
                                      </p:cBhvr>
                                      <p:from x="100000" y="100000"/>
                                      <p:to x="80000" y="100000"/>
                                    </p:animScale>
                                    <p:anim by="(#ppt_h/3+#ppt_w*0.1)" calcmode="lin" valueType="num">
                                      <p:cBhvr additive="sum">
                                        <p:cTn id="10" dur="200" decel="100000" autoRev="1" fill="hold">
                                          <p:stCondLst>
                                            <p:cond delay="600"/>
                                          </p:stCondLst>
                                        </p:cTn>
                                        <p:tgtEl>
                                          <p:spTgt spid="25"/>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6" presetClass="entr" presetSubtype="0" fill="hold" grpId="0" nodeType="clickEffect">
                                  <p:stCondLst>
                                    <p:cond delay="0"/>
                                  </p:stCondLst>
                                  <p:iterate type="lt">
                                    <p:tmPct val="10000"/>
                                  </p:iterate>
                                  <p:childTnLst>
                                    <p:set>
                                      <p:cBhvr>
                                        <p:cTn id="20" dur="1" fill="hold">
                                          <p:stCondLst>
                                            <p:cond delay="0"/>
                                          </p:stCondLst>
                                        </p:cTn>
                                        <p:tgtEl>
                                          <p:spTgt spid="27"/>
                                        </p:tgtEl>
                                        <p:attrNameLst>
                                          <p:attrName>style.visibility</p:attrName>
                                        </p:attrNameLst>
                                      </p:cBhvr>
                                      <p:to>
                                        <p:strVal val="visible"/>
                                      </p:to>
                                    </p:set>
                                    <p:anim by="(-#ppt_w*2)" calcmode="lin" valueType="num">
                                      <p:cBhvr rctx="PPT">
                                        <p:cTn id="21" dur="500" autoRev="1" fill="hold">
                                          <p:stCondLst>
                                            <p:cond delay="0"/>
                                          </p:stCondLst>
                                        </p:cTn>
                                        <p:tgtEl>
                                          <p:spTgt spid="27"/>
                                        </p:tgtEl>
                                        <p:attrNameLst>
                                          <p:attrName>ppt_w</p:attrName>
                                        </p:attrNameLst>
                                      </p:cBhvr>
                                    </p:anim>
                                    <p:anim by="(#ppt_w*0.50)" calcmode="lin" valueType="num">
                                      <p:cBhvr>
                                        <p:cTn id="22" dur="500" decel="50000" autoRev="1" fill="hold">
                                          <p:stCondLst>
                                            <p:cond delay="0"/>
                                          </p:stCondLst>
                                        </p:cTn>
                                        <p:tgtEl>
                                          <p:spTgt spid="27"/>
                                        </p:tgtEl>
                                        <p:attrNameLst>
                                          <p:attrName>ppt_x</p:attrName>
                                        </p:attrNameLst>
                                      </p:cBhvr>
                                    </p:anim>
                                    <p:anim from="(-#ppt_h/2)" to="(#ppt_y)" calcmode="lin" valueType="num">
                                      <p:cBhvr>
                                        <p:cTn id="23" dur="1000" fill="hold">
                                          <p:stCondLst>
                                            <p:cond delay="0"/>
                                          </p:stCondLst>
                                        </p:cTn>
                                        <p:tgtEl>
                                          <p:spTgt spid="27"/>
                                        </p:tgtEl>
                                        <p:attrNameLst>
                                          <p:attrName>ppt_y</p:attrName>
                                        </p:attrNameLst>
                                      </p:cBhvr>
                                    </p:anim>
                                    <p:animRot by="21600000">
                                      <p:cBhvr>
                                        <p:cTn id="24" dur="1000" fill="hold">
                                          <p:stCondLst>
                                            <p:cond delay="0"/>
                                          </p:stCondLst>
                                        </p:cTn>
                                        <p:tgtEl>
                                          <p:spTgt spid="27"/>
                                        </p:tgtEl>
                                        <p:attrNameLst>
                                          <p:attrName>r</p:attrName>
                                        </p:attrNameLst>
                                      </p:cBhvr>
                                    </p:animRot>
                                  </p:childTnLst>
                                </p:cTn>
                              </p:par>
                            </p:childTnLst>
                          </p:cTn>
                        </p:par>
                      </p:childTnLst>
                    </p:cTn>
                  </p:par>
                  <p:par>
                    <p:cTn id="25" fill="hold">
                      <p:stCondLst>
                        <p:cond delay="indefinite"/>
                      </p:stCondLst>
                      <p:childTnLst>
                        <p:par>
                          <p:cTn id="26" fill="hold">
                            <p:stCondLst>
                              <p:cond delay="0"/>
                            </p:stCondLst>
                            <p:childTnLst>
                              <p:par>
                                <p:cTn id="27" presetID="25" presetClass="entr" presetSubtype="0"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anim calcmode="lin" valueType="num">
                                      <p:cBhvr>
                                        <p:cTn id="29" dur="500" decel="50000" fill="hold">
                                          <p:stCondLst>
                                            <p:cond delay="0"/>
                                          </p:stCondLst>
                                        </p:cTn>
                                        <p:tgtEl>
                                          <p:spTgt spid="22"/>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22"/>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22"/>
                                        </p:tgtEl>
                                        <p:attrNameLst>
                                          <p:attrName>ppt_w</p:attrName>
                                        </p:attrNameLst>
                                      </p:cBhvr>
                                      <p:tavLst>
                                        <p:tav tm="0">
                                          <p:val>
                                            <p:strVal val="#ppt_w*.05"/>
                                          </p:val>
                                        </p:tav>
                                        <p:tav tm="100000">
                                          <p:val>
                                            <p:strVal val="#ppt_w"/>
                                          </p:val>
                                        </p:tav>
                                      </p:tavLst>
                                    </p:anim>
                                    <p:anim calcmode="lin" valueType="num">
                                      <p:cBhvr>
                                        <p:cTn id="32" dur="1000" fill="hold"/>
                                        <p:tgtEl>
                                          <p:spTgt spid="22"/>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22"/>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22"/>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22"/>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5" grpId="0"/>
      <p:bldP spid="26" grpId="0"/>
      <p:bldP spid="2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xplosion 2 7"/>
          <p:cNvSpPr/>
          <p:nvPr/>
        </p:nvSpPr>
        <p:spPr>
          <a:xfrm>
            <a:off x="4724400" y="1676400"/>
            <a:ext cx="4419600" cy="3429000"/>
          </a:xfrm>
          <a:prstGeom prst="irregularSeal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012" y="104518"/>
            <a:ext cx="4904556" cy="5000882"/>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5" name="TextBox 4"/>
          <p:cNvSpPr txBox="1"/>
          <p:nvPr/>
        </p:nvSpPr>
        <p:spPr>
          <a:xfrm>
            <a:off x="6248400" y="326704"/>
            <a:ext cx="2994987" cy="92333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5400" dirty="0">
                <a:solidFill>
                  <a:srgbClr val="0070C0"/>
                </a:solidFill>
                <a:latin typeface="Calibri"/>
              </a:rPr>
              <a:t>4th</a:t>
            </a:r>
            <a:r>
              <a:rPr kumimoji="0" lang="en-US" sz="5400" b="0" i="0" u="none" strike="noStrike" kern="1200" cap="none" spc="0" normalizeH="0" baseline="0" noProof="0" dirty="0">
                <a:ln>
                  <a:noFill/>
                </a:ln>
                <a:solidFill>
                  <a:srgbClr val="0070C0"/>
                </a:solidFill>
                <a:effectLst/>
                <a:uLnTx/>
                <a:uFillTx/>
                <a:latin typeface="Calibri"/>
                <a:ea typeface="+mn-ea"/>
                <a:cs typeface="+mn-cs"/>
              </a:rPr>
              <a:t> Grade</a:t>
            </a:r>
          </a:p>
        </p:txBody>
      </p:sp>
      <p:sp>
        <p:nvSpPr>
          <p:cNvPr id="6" name="TextBox 5"/>
          <p:cNvSpPr txBox="1"/>
          <p:nvPr/>
        </p:nvSpPr>
        <p:spPr>
          <a:xfrm>
            <a:off x="152400" y="5138819"/>
            <a:ext cx="8890611" cy="1446550"/>
          </a:xfrm>
          <a:prstGeom prst="rect">
            <a:avLst/>
          </a:prstGeom>
          <a:solidFill>
            <a:srgbClr val="FFFF0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black"/>
                </a:solidFill>
                <a:effectLst/>
                <a:uLnTx/>
                <a:uFillTx/>
                <a:latin typeface="Calibri"/>
                <a:ea typeface="+mn-ea"/>
                <a:cs typeface="+mn-cs"/>
              </a:rPr>
              <a:t>Objective: You will be able to </a:t>
            </a:r>
            <a:r>
              <a:rPr kumimoji="0" lang="en-US" sz="4400" b="0" i="0" u="none" strike="noStrike" kern="1200" cap="none" spc="0" normalizeH="0" baseline="0" noProof="0">
                <a:ln>
                  <a:noFill/>
                </a:ln>
                <a:solidFill>
                  <a:prstClr val="black"/>
                </a:solidFill>
                <a:effectLst/>
                <a:uLnTx/>
                <a:uFillTx/>
                <a:latin typeface="Calibri"/>
                <a:ea typeface="+mn-ea"/>
                <a:cs typeface="+mn-cs"/>
              </a:rPr>
              <a:t>determine the </a:t>
            </a:r>
            <a:r>
              <a:rPr kumimoji="0" lang="en-US" sz="4400" b="0" i="0" u="none" strike="noStrike" kern="1200" cap="none" spc="0" normalizeH="0" baseline="0" noProof="0" dirty="0">
                <a:ln>
                  <a:noFill/>
                </a:ln>
                <a:solidFill>
                  <a:prstClr val="black"/>
                </a:solidFill>
                <a:effectLst/>
                <a:uLnTx/>
                <a:uFillTx/>
                <a:latin typeface="Calibri"/>
                <a:ea typeface="+mn-ea"/>
                <a:cs typeface="+mn-cs"/>
              </a:rPr>
              <a:t>BEST Answer.</a:t>
            </a:r>
          </a:p>
        </p:txBody>
      </p:sp>
      <p:sp>
        <p:nvSpPr>
          <p:cNvPr id="7" name="TextBox 6"/>
          <p:cNvSpPr txBox="1"/>
          <p:nvPr/>
        </p:nvSpPr>
        <p:spPr>
          <a:xfrm>
            <a:off x="5768271" y="2870547"/>
            <a:ext cx="2331857" cy="132343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ea typeface="+mn-ea"/>
                <a:cs typeface="+mn-cs"/>
              </a:rPr>
              <a:t>Bull’s-eye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ea typeface="+mn-ea"/>
                <a:cs typeface="+mn-cs"/>
              </a:rPr>
              <a:t>Answer</a:t>
            </a:r>
          </a:p>
        </p:txBody>
      </p:sp>
      <p:sp>
        <p:nvSpPr>
          <p:cNvPr id="2" name="Up Arrow 1"/>
          <p:cNvSpPr/>
          <p:nvPr/>
        </p:nvSpPr>
        <p:spPr>
          <a:xfrm>
            <a:off x="1801066" y="2604959"/>
            <a:ext cx="914400" cy="1676400"/>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4" name="Picture 3"/>
          <p:cNvPicPr>
            <a:picLocks noChangeAspect="1"/>
          </p:cNvPicPr>
          <p:nvPr/>
        </p:nvPicPr>
        <p:blipFill>
          <a:blip r:embed="rId3"/>
          <a:stretch>
            <a:fillRect/>
          </a:stretch>
        </p:blipFill>
        <p:spPr>
          <a:xfrm>
            <a:off x="2985599" y="462814"/>
            <a:ext cx="3224212" cy="1810659"/>
          </a:xfrm>
          <a:prstGeom prst="rect">
            <a:avLst/>
          </a:prstGeom>
        </p:spPr>
      </p:pic>
    </p:spTree>
    <p:extLst>
      <p:ext uri="{BB962C8B-B14F-4D97-AF65-F5344CB8AC3E}">
        <p14:creationId xmlns:p14="http://schemas.microsoft.com/office/powerpoint/2010/main" val="3159011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10" repeatCount="indefinite" fill="hold" nodeType="withEffect">
                                  <p:stCondLst>
                                    <p:cond delay="0"/>
                                  </p:stCondLst>
                                  <p:childTnLst>
                                    <p:animClr clrSpc="hsl" dir="ccw">
                                      <p:cBhvr>
                                        <p:cTn id="6" dur="5000" fill="hold"/>
                                        <p:tgtEl>
                                          <p:spTgt spid="2"/>
                                        </p:tgtEl>
                                        <p:attrNameLst>
                                          <p:attrName>fillcolor</p:attrName>
                                        </p:attrNameLst>
                                      </p:cBhvr>
                                      <p:to>
                                        <a:srgbClr val="EAFB13"/>
                                      </p:to>
                                    </p:animClr>
                                    <p:set>
                                      <p:cBhvr>
                                        <p:cTn id="7" dur="5000" fill="hold"/>
                                        <p:tgtEl>
                                          <p:spTgt spid="2"/>
                                        </p:tgtEl>
                                        <p:attrNameLst>
                                          <p:attrName>fill.type</p:attrName>
                                        </p:attrNameLst>
                                      </p:cBhvr>
                                      <p:to>
                                        <p:strVal val="solid"/>
                                      </p:to>
                                    </p:set>
                                    <p:set>
                                      <p:cBhvr>
                                        <p:cTn id="8" dur="5000" fill="hold"/>
                                        <p:tgtEl>
                                          <p:spTgt spid="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1143000"/>
          </a:xfrm>
        </p:spPr>
        <p:txBody>
          <a:bodyPr>
            <a:normAutofit fontScale="90000"/>
          </a:bodyPr>
          <a:lstStyle/>
          <a:p>
            <a:r>
              <a:rPr lang="en-US" b="1" dirty="0"/>
              <a:t>Are elementary school children too young to have cellphones?</a:t>
            </a:r>
            <a:br>
              <a:rPr lang="en-US" b="1" dirty="0"/>
            </a:br>
            <a:br>
              <a:rPr lang="en-US" b="1" dirty="0"/>
            </a:br>
            <a:endParaRPr lang="en-US" dirty="0"/>
          </a:p>
        </p:txBody>
      </p:sp>
      <p:sp>
        <p:nvSpPr>
          <p:cNvPr id="8" name="Content Placeholder 2"/>
          <p:cNvSpPr txBox="1">
            <a:spLocks/>
          </p:cNvSpPr>
          <p:nvPr/>
        </p:nvSpPr>
        <p:spPr>
          <a:xfrm>
            <a:off x="0" y="913124"/>
            <a:ext cx="9066524" cy="596091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a:p>
        </p:txBody>
      </p:sp>
      <p:sp>
        <p:nvSpPr>
          <p:cNvPr id="3" name="Rectangle 2"/>
          <p:cNvSpPr/>
          <p:nvPr/>
        </p:nvSpPr>
        <p:spPr>
          <a:xfrm>
            <a:off x="0" y="1040932"/>
            <a:ext cx="9144000" cy="5909310"/>
          </a:xfrm>
          <a:prstGeom prst="rect">
            <a:avLst/>
          </a:prstGeom>
        </p:spPr>
        <p:txBody>
          <a:bodyPr wrap="square">
            <a:spAutoFit/>
          </a:bodyPr>
          <a:lstStyle/>
          <a:p>
            <a:r>
              <a:rPr lang="en-US" dirty="0"/>
              <a:t>	More schools are letting students have cellphones. And it's not just high schools and middle schools. Many elementary schools are considering allowing students to bring phones to school. </a:t>
            </a:r>
          </a:p>
          <a:p>
            <a:r>
              <a:rPr lang="en-US" b="1" dirty="0"/>
              <a:t>Every School Has A Different Rule</a:t>
            </a:r>
          </a:p>
          <a:p>
            <a:r>
              <a:rPr lang="en-US" dirty="0"/>
              <a:t>	Schools have different rules for cellphones. Some students are allowed to bring cellphones. But they can only use them in an emergency. Some schools require families ask permission for their child to bring a phone. </a:t>
            </a:r>
          </a:p>
          <a:p>
            <a:r>
              <a:rPr lang="en-US" dirty="0"/>
              <a:t>	Some parents want young students to carry cellphones. They can stay in touch for safety or planning. Other parents worry that cellphones could be distracting. They also worry that cellphones would cause problems. Not all families have enough money to buy them.</a:t>
            </a:r>
          </a:p>
          <a:p>
            <a:r>
              <a:rPr lang="en-US" dirty="0"/>
              <a:t>	Catherine </a:t>
            </a:r>
            <a:r>
              <a:rPr lang="en-US" dirty="0" err="1"/>
              <a:t>Carpela</a:t>
            </a:r>
            <a:r>
              <a:rPr lang="en-US" dirty="0"/>
              <a:t> is a teacher in Maryland. She doesn't like the idea. She says teachers would have to monitor cellphone use. She wants to spend that time teaching.</a:t>
            </a:r>
          </a:p>
          <a:p>
            <a:r>
              <a:rPr lang="en-US" b="1" dirty="0"/>
              <a:t>Making Sure Students Use Phones In The Right Way</a:t>
            </a:r>
          </a:p>
          <a:p>
            <a:r>
              <a:rPr lang="en-US" dirty="0"/>
              <a:t>	Many kids already bring phones to school. School leaders know this. They think the rule would make sure students use them appropriately. Sherwin Collette helps schools with technology. He said the rule change is in line with a bigger idea. Cellphones could add to other technology being used in the classroom. They could even help students learn. </a:t>
            </a:r>
          </a:p>
          <a:p>
            <a:r>
              <a:rPr lang="en-US" dirty="0"/>
              <a:t>	Amanda </a:t>
            </a:r>
            <a:r>
              <a:rPr lang="en-US" dirty="0" err="1"/>
              <a:t>Lenhart</a:t>
            </a:r>
            <a:r>
              <a:rPr lang="en-US" dirty="0"/>
              <a:t> studies teenagers and technology. She said it's common for kids to get a cellphone around age 10.</a:t>
            </a:r>
          </a:p>
          <a:p>
            <a:r>
              <a:rPr lang="en-US" dirty="0"/>
              <a:t>	"What age should a child have a cellphone?" </a:t>
            </a:r>
            <a:r>
              <a:rPr lang="en-US" dirty="0" err="1"/>
              <a:t>Lenhart</a:t>
            </a:r>
            <a:r>
              <a:rPr lang="en-US" dirty="0"/>
              <a:t> said.</a:t>
            </a:r>
          </a:p>
          <a:p>
            <a:r>
              <a:rPr lang="en-US" dirty="0"/>
              <a:t>	It can be a hard choice for parents to make.</a:t>
            </a:r>
          </a:p>
        </p:txBody>
      </p:sp>
    </p:spTree>
    <p:extLst>
      <p:ext uri="{BB962C8B-B14F-4D97-AF65-F5344CB8AC3E}">
        <p14:creationId xmlns:p14="http://schemas.microsoft.com/office/powerpoint/2010/main" val="1621757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4694" y="2819400"/>
            <a:ext cx="6046233" cy="1143000"/>
          </a:xfrm>
        </p:spPr>
        <p:txBody>
          <a:bodyPr>
            <a:normAutofit fontScale="90000"/>
          </a:bodyPr>
          <a:lstStyle/>
          <a:p>
            <a:pPr lvl="0" algn="l">
              <a:spcBef>
                <a:spcPts val="0"/>
              </a:spcBef>
            </a:pPr>
            <a:br>
              <a:rPr lang="en-US" b="1" dirty="0"/>
            </a:br>
            <a:r>
              <a:rPr lang="en-US" sz="1800" b="1" dirty="0"/>
              <a:t> </a:t>
            </a:r>
            <a:r>
              <a:rPr lang="en-US" sz="1800" dirty="0">
                <a:solidFill>
                  <a:prstClr val="black"/>
                </a:solidFill>
                <a:ea typeface="+mn-ea"/>
                <a:cs typeface="+mn-cs"/>
              </a:rPr>
              <a:t>More schools are letting students have cellphones. And it's not just high schools and middle schools. Many elementary schools are considering allowing students to bring phones to school. </a:t>
            </a:r>
            <a:br>
              <a:rPr lang="en-US" sz="1800" dirty="0">
                <a:solidFill>
                  <a:prstClr val="black"/>
                </a:solidFill>
                <a:ea typeface="+mn-ea"/>
                <a:cs typeface="+mn-cs"/>
              </a:rPr>
            </a:br>
            <a:r>
              <a:rPr lang="en-US" sz="1800" b="1" dirty="0">
                <a:solidFill>
                  <a:prstClr val="black"/>
                </a:solidFill>
                <a:ea typeface="+mn-ea"/>
                <a:cs typeface="+mn-cs"/>
              </a:rPr>
              <a:t>Every School Has A Different Rule</a:t>
            </a:r>
            <a:br>
              <a:rPr lang="en-US" sz="1800" b="1" dirty="0">
                <a:solidFill>
                  <a:prstClr val="black"/>
                </a:solidFill>
                <a:ea typeface="+mn-ea"/>
                <a:cs typeface="+mn-cs"/>
              </a:rPr>
            </a:br>
            <a:r>
              <a:rPr lang="en-US" sz="1800" dirty="0">
                <a:solidFill>
                  <a:prstClr val="black"/>
                </a:solidFill>
                <a:ea typeface="+mn-ea"/>
                <a:cs typeface="+mn-cs"/>
              </a:rPr>
              <a:t>	Schools have different rules for cellphones. Some students are allowed to bring cellphones. But they can only use them in an emergency. Some schools require families ask permission for their child to bring a phone. </a:t>
            </a:r>
            <a:br>
              <a:rPr lang="en-US" sz="1800" dirty="0">
                <a:solidFill>
                  <a:prstClr val="black"/>
                </a:solidFill>
                <a:ea typeface="+mn-ea"/>
                <a:cs typeface="+mn-cs"/>
              </a:rPr>
            </a:br>
            <a:r>
              <a:rPr lang="en-US" sz="1800" dirty="0">
                <a:solidFill>
                  <a:prstClr val="black"/>
                </a:solidFill>
                <a:ea typeface="+mn-ea"/>
                <a:cs typeface="+mn-cs"/>
              </a:rPr>
              <a:t>	Some parents want young students to carry cellphones. They can stay in touch for safety or planning. Other parents worry that cellphones could be distracting. They also worry that cellphones would cause problems. Not all families have enough money to buy them.</a:t>
            </a:r>
            <a:br>
              <a:rPr lang="en-US" sz="1800" dirty="0">
                <a:solidFill>
                  <a:prstClr val="black"/>
                </a:solidFill>
                <a:ea typeface="+mn-ea"/>
                <a:cs typeface="+mn-cs"/>
              </a:rPr>
            </a:br>
            <a:r>
              <a:rPr lang="en-US" sz="1800" dirty="0">
                <a:solidFill>
                  <a:prstClr val="black"/>
                </a:solidFill>
                <a:ea typeface="+mn-ea"/>
                <a:cs typeface="+mn-cs"/>
              </a:rPr>
              <a:t>	Catherine </a:t>
            </a:r>
            <a:r>
              <a:rPr lang="en-US" sz="1800" dirty="0" err="1">
                <a:solidFill>
                  <a:prstClr val="black"/>
                </a:solidFill>
                <a:ea typeface="+mn-ea"/>
                <a:cs typeface="+mn-cs"/>
              </a:rPr>
              <a:t>Carpela</a:t>
            </a:r>
            <a:r>
              <a:rPr lang="en-US" sz="1800" dirty="0">
                <a:solidFill>
                  <a:prstClr val="black"/>
                </a:solidFill>
                <a:ea typeface="+mn-ea"/>
                <a:cs typeface="+mn-cs"/>
              </a:rPr>
              <a:t> is a teacher in Maryland. She doesn't like the idea. She says teachers would have to monitor cellphone use. She wants to spend that time teaching.</a:t>
            </a:r>
            <a:br>
              <a:rPr lang="en-US" sz="1800" dirty="0">
                <a:solidFill>
                  <a:prstClr val="black"/>
                </a:solidFill>
                <a:ea typeface="+mn-ea"/>
                <a:cs typeface="+mn-cs"/>
              </a:rPr>
            </a:br>
            <a:r>
              <a:rPr lang="en-US" sz="1800" b="1" dirty="0">
                <a:solidFill>
                  <a:prstClr val="black"/>
                </a:solidFill>
                <a:ea typeface="+mn-ea"/>
                <a:cs typeface="+mn-cs"/>
              </a:rPr>
              <a:t>Making Sure Students Use Phones In The Right Way</a:t>
            </a:r>
            <a:br>
              <a:rPr lang="en-US" sz="1800" b="1" dirty="0">
                <a:solidFill>
                  <a:prstClr val="black"/>
                </a:solidFill>
                <a:ea typeface="+mn-ea"/>
                <a:cs typeface="+mn-cs"/>
              </a:rPr>
            </a:br>
            <a:r>
              <a:rPr lang="en-US" sz="1800" dirty="0">
                <a:solidFill>
                  <a:prstClr val="black"/>
                </a:solidFill>
                <a:ea typeface="+mn-ea"/>
                <a:cs typeface="+mn-cs"/>
              </a:rPr>
              <a:t>	Many kids already bring phones to school. School leaders know this. They think the rule would make sure students use them appropriately. Sherwin Collette helps schools with technology. He said the rule change is in line with a bigger idea. Cellphones could add to other technology being used in the classroom. They could even help students learn. </a:t>
            </a:r>
            <a:br>
              <a:rPr lang="en-US" sz="1800" dirty="0">
                <a:solidFill>
                  <a:prstClr val="black"/>
                </a:solidFill>
                <a:ea typeface="+mn-ea"/>
                <a:cs typeface="+mn-cs"/>
              </a:rPr>
            </a:br>
            <a:r>
              <a:rPr lang="en-US" sz="1800" dirty="0">
                <a:solidFill>
                  <a:prstClr val="black"/>
                </a:solidFill>
                <a:ea typeface="+mn-ea"/>
                <a:cs typeface="+mn-cs"/>
              </a:rPr>
              <a:t>	Amanda </a:t>
            </a:r>
            <a:r>
              <a:rPr lang="en-US" sz="1800" dirty="0" err="1">
                <a:solidFill>
                  <a:prstClr val="black"/>
                </a:solidFill>
                <a:ea typeface="+mn-ea"/>
                <a:cs typeface="+mn-cs"/>
              </a:rPr>
              <a:t>Lenhart</a:t>
            </a:r>
            <a:r>
              <a:rPr lang="en-US" sz="1800" dirty="0">
                <a:solidFill>
                  <a:prstClr val="black"/>
                </a:solidFill>
                <a:ea typeface="+mn-ea"/>
                <a:cs typeface="+mn-cs"/>
              </a:rPr>
              <a:t> studies teenagers and technology. She said it's common for kids to get a cellphone around age 10.</a:t>
            </a:r>
            <a:br>
              <a:rPr lang="en-US" sz="1800" dirty="0">
                <a:solidFill>
                  <a:prstClr val="black"/>
                </a:solidFill>
                <a:ea typeface="+mn-ea"/>
                <a:cs typeface="+mn-cs"/>
              </a:rPr>
            </a:br>
            <a:r>
              <a:rPr lang="en-US" sz="1800" dirty="0">
                <a:solidFill>
                  <a:prstClr val="black"/>
                </a:solidFill>
                <a:ea typeface="+mn-ea"/>
                <a:cs typeface="+mn-cs"/>
              </a:rPr>
              <a:t>	"What age should a child have a cellphone?" </a:t>
            </a:r>
            <a:r>
              <a:rPr lang="en-US" sz="1800" dirty="0" err="1">
                <a:solidFill>
                  <a:prstClr val="black"/>
                </a:solidFill>
                <a:ea typeface="+mn-ea"/>
                <a:cs typeface="+mn-cs"/>
              </a:rPr>
              <a:t>Lenhart</a:t>
            </a:r>
            <a:r>
              <a:rPr lang="en-US" sz="1800" dirty="0">
                <a:solidFill>
                  <a:prstClr val="black"/>
                </a:solidFill>
                <a:ea typeface="+mn-ea"/>
                <a:cs typeface="+mn-cs"/>
              </a:rPr>
              <a:t> said.</a:t>
            </a:r>
            <a:br>
              <a:rPr lang="en-US" sz="1800" dirty="0">
                <a:solidFill>
                  <a:prstClr val="black"/>
                </a:solidFill>
                <a:ea typeface="+mn-ea"/>
                <a:cs typeface="+mn-cs"/>
              </a:rPr>
            </a:br>
            <a:r>
              <a:rPr lang="en-US" sz="1800" dirty="0">
                <a:solidFill>
                  <a:prstClr val="black"/>
                </a:solidFill>
                <a:ea typeface="+mn-ea"/>
                <a:cs typeface="+mn-cs"/>
              </a:rPr>
              <a:t>	It can be a hard choice for parents to make.</a:t>
            </a:r>
            <a:br>
              <a:rPr lang="en-US" sz="1800" dirty="0">
                <a:solidFill>
                  <a:prstClr val="black"/>
                </a:solidFill>
                <a:ea typeface="+mn-ea"/>
                <a:cs typeface="+mn-cs"/>
              </a:rPr>
            </a:br>
            <a:endParaRPr lang="en-US" sz="1800" dirty="0"/>
          </a:p>
        </p:txBody>
      </p:sp>
      <p:sp>
        <p:nvSpPr>
          <p:cNvPr id="6" name="TextBox 5"/>
          <p:cNvSpPr txBox="1"/>
          <p:nvPr/>
        </p:nvSpPr>
        <p:spPr>
          <a:xfrm>
            <a:off x="11303" y="468592"/>
            <a:ext cx="3406942" cy="5539978"/>
          </a:xfrm>
          <a:prstGeom prst="rect">
            <a:avLst/>
          </a:prstGeom>
          <a:noFill/>
        </p:spPr>
        <p:txBody>
          <a:bodyPr wrap="square" rtlCol="0">
            <a:spAutoFit/>
          </a:bodyPr>
          <a:lstStyle/>
          <a:p>
            <a:r>
              <a:rPr lang="en-US" sz="2400" b="1" dirty="0">
                <a:solidFill>
                  <a:srgbClr val="7030A0"/>
                </a:solidFill>
              </a:rPr>
              <a:t>1 Part A </a:t>
            </a:r>
          </a:p>
          <a:p>
            <a:r>
              <a:rPr lang="en-US" sz="2400" b="1" dirty="0">
                <a:solidFill>
                  <a:srgbClr val="00B050"/>
                </a:solidFill>
              </a:rPr>
              <a:t>What is the viewpoint of the author?</a:t>
            </a:r>
          </a:p>
          <a:p>
            <a:pPr marL="342900" indent="-342900">
              <a:buAutoNum type="alphaUcParenR"/>
            </a:pPr>
            <a:r>
              <a:rPr lang="en-US" sz="2400" b="1" dirty="0">
                <a:solidFill>
                  <a:srgbClr val="7030A0"/>
                </a:solidFill>
              </a:rPr>
              <a:t>There are benefits and challenges of having cell phones in schools.</a:t>
            </a:r>
          </a:p>
          <a:p>
            <a:pPr marL="342900" indent="-342900">
              <a:buAutoNum type="alphaUcParenR"/>
            </a:pPr>
            <a:r>
              <a:rPr lang="en-US" sz="2400" b="1" dirty="0">
                <a:solidFill>
                  <a:srgbClr val="7030A0"/>
                </a:solidFill>
              </a:rPr>
              <a:t>Cell phones do not belong in schools.</a:t>
            </a:r>
          </a:p>
          <a:p>
            <a:pPr marL="342900" indent="-342900">
              <a:buAutoNum type="alphaUcParenR"/>
            </a:pPr>
            <a:r>
              <a:rPr lang="en-US" sz="2400" b="1" dirty="0">
                <a:solidFill>
                  <a:srgbClr val="7030A0"/>
                </a:solidFill>
              </a:rPr>
              <a:t>Cell phones benefit students and families.</a:t>
            </a:r>
          </a:p>
          <a:p>
            <a:pPr marL="342900" indent="-342900">
              <a:buAutoNum type="alphaUcParenR"/>
            </a:pPr>
            <a:r>
              <a:rPr lang="en-US" sz="2400" b="1" dirty="0">
                <a:solidFill>
                  <a:srgbClr val="7030A0"/>
                </a:solidFill>
              </a:rPr>
              <a:t>Cell phones benefit high school students, but not elementary students.</a:t>
            </a:r>
          </a:p>
          <a:p>
            <a:pPr marL="342900" indent="-342900">
              <a:buAutoNum type="alphaUcParenR"/>
            </a:pPr>
            <a:endParaRPr lang="en-US" dirty="0">
              <a:solidFill>
                <a:srgbClr val="7030A0"/>
              </a:solidFill>
            </a:endParaRPr>
          </a:p>
        </p:txBody>
      </p:sp>
      <p:sp>
        <p:nvSpPr>
          <p:cNvPr id="8" name="Content Placeholder 2"/>
          <p:cNvSpPr txBox="1">
            <a:spLocks/>
          </p:cNvSpPr>
          <p:nvPr/>
        </p:nvSpPr>
        <p:spPr>
          <a:xfrm>
            <a:off x="3406942" y="913124"/>
            <a:ext cx="5659582" cy="596091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a:p>
        </p:txBody>
      </p:sp>
      <p:sp>
        <p:nvSpPr>
          <p:cNvPr id="3" name="Rectangle 2"/>
          <p:cNvSpPr/>
          <p:nvPr/>
        </p:nvSpPr>
        <p:spPr>
          <a:xfrm>
            <a:off x="792534" y="0"/>
            <a:ext cx="8273990" cy="461665"/>
          </a:xfrm>
          <a:prstGeom prst="rect">
            <a:avLst/>
          </a:prstGeom>
        </p:spPr>
        <p:txBody>
          <a:bodyPr wrap="square">
            <a:spAutoFit/>
          </a:bodyPr>
          <a:lstStyle/>
          <a:p>
            <a:r>
              <a:rPr lang="en-US" sz="2400" b="1" dirty="0"/>
              <a:t>Are elementary school children too young to have cellphones?</a:t>
            </a:r>
            <a:endParaRPr lang="en-US" sz="2400" dirty="0"/>
          </a:p>
        </p:txBody>
      </p:sp>
    </p:spTree>
    <p:extLst>
      <p:ext uri="{BB962C8B-B14F-4D97-AF65-F5344CB8AC3E}">
        <p14:creationId xmlns:p14="http://schemas.microsoft.com/office/powerpoint/2010/main" val="1497405630"/>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16641</TotalTime>
  <Words>1493</Words>
  <Application>Microsoft Office PowerPoint</Application>
  <PresentationFormat>On-screen Show (4:3)</PresentationFormat>
  <Paragraphs>183</Paragraphs>
  <Slides>18</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18</vt:i4>
      </vt:variant>
    </vt:vector>
  </HeadingPairs>
  <TitlesOfParts>
    <vt:vector size="26" baseType="lpstr">
      <vt:lpstr>Arial</vt:lpstr>
      <vt:lpstr>Arial Black</vt:lpstr>
      <vt:lpstr>Calibri</vt:lpstr>
      <vt:lpstr>Franklin Gothic Book</vt:lpstr>
      <vt:lpstr>Perpetua</vt:lpstr>
      <vt:lpstr>Wingdings 2</vt:lpstr>
      <vt:lpstr>Office Theme</vt:lpstr>
      <vt:lpstr>Equity</vt:lpstr>
      <vt:lpstr>PowerPoint Presentation</vt:lpstr>
      <vt:lpstr>Test makers design a test like a  Dart Board</vt:lpstr>
      <vt:lpstr>Which student is best using the character trait integrity?   Integrity means doing the right thing even when no one is watching. </vt:lpstr>
      <vt:lpstr>PowerPoint Presentation</vt:lpstr>
      <vt:lpstr>Now You Try! Cardinal</vt:lpstr>
      <vt:lpstr>PowerPoint Presentation</vt:lpstr>
      <vt:lpstr>PowerPoint Presentation</vt:lpstr>
      <vt:lpstr>Are elementary school children too young to have cellphones?  </vt:lpstr>
      <vt:lpstr>  More schools are letting students have cellphones. And it's not just high schools and middle schools. Many elementary schools are considering allowing students to bring phones to school.  Every School Has A Different Rule  Schools have different rules for cellphones. Some students are allowed to bring cellphones. But they can only use them in an emergency. Some schools require families ask permission for their child to bring a phone.   Some parents want young students to carry cellphones. They can stay in touch for safety or planning. Other parents worry that cellphones could be distracting. They also worry that cellphones would cause problems. Not all families have enough money to buy them.  Catherine Carpela is a teacher in Maryland. She doesn't like the idea. She says teachers would have to monitor cellphone use. She wants to spend that time teaching. Making Sure Students Use Phones In The Right Way  Many kids already bring phones to school. School leaders know this. They think the rule would make sure students use them appropriately. Sherwin Collette helps schools with technology. He said the rule change is in line with a bigger idea. Cellphones could add to other technology being used in the classroom. They could even help students learn.   Amanda Lenhart studies teenagers and technology. She said it's common for kids to get a cellphone around age 10.  "What age should a child have a cellphone?" Lenhart said.  It can be a hard choice for parents to make. </vt:lpstr>
      <vt:lpstr>Are elementary school children too young to have cellphones? </vt:lpstr>
      <vt:lpstr>PowerPoint Presentation</vt:lpstr>
      <vt:lpstr>PowerPoint Presentation</vt:lpstr>
      <vt:lpstr>  More schools are letting students have cellphones. And it's not just high schools and middle schools. Many elementary schools are considering allowing students to bring phones to school.  Every School Has A Different Rule  Schools have different rules for cellphones. Some students are allowed to bring cellphones. But they can only use them in an emergency. Some schools require families ask permission for their child to bring a phone.   Some parents want young students to carry cellphones. They can stay in touch for safety or planning. Other parents worry that cellphones could be distracting. They also worry that cellphones would cause problems. Not all families have enough money to buy them.  Catherine Carpela is a teacher in Maryland. She doesn't like the idea. She says teachers would have to monitor cellphone use. She wants to spend that time teaching. Making Sure Students Use Phones In The Right Way  Many kids already bring phones to school. School leaders know this. They think the rule would make sure students use them appropriately. Sherwin Collette helps schools with technology. He said the rule change is in line with a bigger idea. Cellphones could add to other technology being used in the classroom. They could even help students learn.   Amanda Lenhart studies teenagers and technology. She said it's common for kids to get a cellphone around age 10.  "What age should a child have a cellphone?" Lenhart said.  It can be a hard choice for parents to make. </vt:lpstr>
      <vt:lpstr>PowerPoint Presentation</vt:lpstr>
      <vt:lpstr>PowerPoint Presentation</vt:lpstr>
      <vt:lpstr>Are elementary school children too young to have cellphones? </vt:lpstr>
      <vt:lpstr>  More schools are letting students have cellphones. And it's not just high schools and middle schools. Many elementary schools are considering allowing students to bring phones to school.  Every School Has A Different Rule  Schools have different rules for cellphones. Some students are allowed to bring cellphones. But they can only use them in an emergency. Some schools require families ask permission for their child to bring a phone.   Some parents want young students to carry cellphones. They can stay in touch for safety or planning. Other parents worry that cellphones could be distracting. They also worry that cellphones would cause problems. Not all families have enough money to buy them.  Catherine Carpela is a teacher in Maryland. She doesn't like the idea. She says teachers would have to monitor cellphone use. She wants to spend that time teaching. Making Sure Students Use Phones In The Right Way  Many kids already bring phones to school. School leaders know this. They think the rule would make sure students use them appropriately. Sherwin Collette helps schools with technology. He said the rule change is in line with a bigger idea. Cellphones could add to other technology being used in the classroom. They could even help students learn.   Amanda Lenhart studies teenagers and technology. She said it's common for kids to get a cellphone around age 10.  "What age should a child have a cellphone?" Lenhart said.  It can be a hard choice for parents to make. </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Cook</dc:creator>
  <cp:lastModifiedBy>Kristina Smekens</cp:lastModifiedBy>
  <cp:revision>52</cp:revision>
  <dcterms:created xsi:type="dcterms:W3CDTF">2017-01-05T10:26:17Z</dcterms:created>
  <dcterms:modified xsi:type="dcterms:W3CDTF">2019-01-08T00:03:32Z</dcterms:modified>
</cp:coreProperties>
</file>